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7" r:id="rId1"/>
  </p:sldMasterIdLst>
  <p:notesMasterIdLst>
    <p:notesMasterId r:id="rId15"/>
  </p:notesMasterIdLst>
  <p:sldIdLst>
    <p:sldId id="256" r:id="rId2"/>
    <p:sldId id="257" r:id="rId3"/>
    <p:sldId id="261" r:id="rId4"/>
    <p:sldId id="260" r:id="rId5"/>
    <p:sldId id="262" r:id="rId6"/>
    <p:sldId id="263" r:id="rId7"/>
    <p:sldId id="264" r:id="rId8"/>
    <p:sldId id="265" r:id="rId9"/>
    <p:sldId id="266" r:id="rId10"/>
    <p:sldId id="267" r:id="rId11"/>
    <p:sldId id="268" r:id="rId12"/>
    <p:sldId id="269" r:id="rId13"/>
    <p:sldId id="272"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A2956"/>
    <a:srgbClr val="9120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676"/>
    <p:restoredTop sz="94658"/>
  </p:normalViewPr>
  <p:slideViewPr>
    <p:cSldViewPr snapToGrid="0">
      <p:cViewPr varScale="1">
        <p:scale>
          <a:sx n="120" d="100"/>
          <a:sy n="120" d="100"/>
        </p:scale>
        <p:origin x="137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3A0005-8169-4BEF-B66D-63A6A3379F2D}"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335EDA8B-ACE4-484C-BB77-1A47A23C3FAA}">
      <dgm:prSet/>
      <dgm:spPr/>
      <dgm:t>
        <a:bodyPr/>
        <a:lstStyle/>
        <a:p>
          <a:pPr>
            <a:lnSpc>
              <a:spcPct val="100000"/>
            </a:lnSpc>
          </a:pPr>
          <a:r>
            <a:rPr lang="en-US" b="0" i="0"/>
            <a:t>COMPANY OVERVIEW</a:t>
          </a:r>
          <a:endParaRPr lang="en-US"/>
        </a:p>
      </dgm:t>
    </dgm:pt>
    <dgm:pt modelId="{DB4F52B1-DA80-42C3-AD4A-09DD78374A93}" type="parTrans" cxnId="{EF8445CE-88FB-4BEE-A5ED-B1C705845DDD}">
      <dgm:prSet/>
      <dgm:spPr/>
      <dgm:t>
        <a:bodyPr/>
        <a:lstStyle/>
        <a:p>
          <a:endParaRPr lang="en-US"/>
        </a:p>
      </dgm:t>
    </dgm:pt>
    <dgm:pt modelId="{5112E222-5DE7-456C-8CA2-4D9DEB70FC35}" type="sibTrans" cxnId="{EF8445CE-88FB-4BEE-A5ED-B1C705845DDD}">
      <dgm:prSet/>
      <dgm:spPr/>
      <dgm:t>
        <a:bodyPr/>
        <a:lstStyle/>
        <a:p>
          <a:pPr>
            <a:lnSpc>
              <a:spcPct val="100000"/>
            </a:lnSpc>
          </a:pPr>
          <a:endParaRPr lang="en-US"/>
        </a:p>
      </dgm:t>
    </dgm:pt>
    <dgm:pt modelId="{6A2FB664-474D-4DD1-95DD-DA39851F419D}">
      <dgm:prSet/>
      <dgm:spPr/>
      <dgm:t>
        <a:bodyPr/>
        <a:lstStyle/>
        <a:p>
          <a:pPr>
            <a:lnSpc>
              <a:spcPct val="100000"/>
            </a:lnSpc>
          </a:pPr>
          <a:r>
            <a:rPr lang="en-US" b="0" i="0"/>
            <a:t>BUSINESS MODEL</a:t>
          </a:r>
          <a:endParaRPr lang="en-US"/>
        </a:p>
      </dgm:t>
    </dgm:pt>
    <dgm:pt modelId="{B6A3ECCA-47E1-4F68-8835-FB86C917866A}" type="parTrans" cxnId="{EA37F088-A846-4914-8D75-9536B3A1C13D}">
      <dgm:prSet/>
      <dgm:spPr/>
      <dgm:t>
        <a:bodyPr/>
        <a:lstStyle/>
        <a:p>
          <a:endParaRPr lang="en-US"/>
        </a:p>
      </dgm:t>
    </dgm:pt>
    <dgm:pt modelId="{6741C60B-8161-44FE-8EC0-02C0B7C895D8}" type="sibTrans" cxnId="{EA37F088-A846-4914-8D75-9536B3A1C13D}">
      <dgm:prSet/>
      <dgm:spPr/>
      <dgm:t>
        <a:bodyPr/>
        <a:lstStyle/>
        <a:p>
          <a:pPr>
            <a:lnSpc>
              <a:spcPct val="100000"/>
            </a:lnSpc>
          </a:pPr>
          <a:endParaRPr lang="en-US"/>
        </a:p>
      </dgm:t>
    </dgm:pt>
    <dgm:pt modelId="{9335458F-09D0-4652-A3FC-5AFBFB190951}">
      <dgm:prSet/>
      <dgm:spPr/>
      <dgm:t>
        <a:bodyPr/>
        <a:lstStyle/>
        <a:p>
          <a:pPr>
            <a:lnSpc>
              <a:spcPct val="100000"/>
            </a:lnSpc>
          </a:pPr>
          <a:r>
            <a:rPr lang="en-US" b="0" i="0"/>
            <a:t>PROBLEM STATEMENT</a:t>
          </a:r>
          <a:endParaRPr lang="en-US"/>
        </a:p>
      </dgm:t>
    </dgm:pt>
    <dgm:pt modelId="{DC4873DD-937D-43A7-97DB-07D786115723}" type="parTrans" cxnId="{D835BD0F-4851-492C-93F2-4D61A7122AD8}">
      <dgm:prSet/>
      <dgm:spPr/>
      <dgm:t>
        <a:bodyPr/>
        <a:lstStyle/>
        <a:p>
          <a:endParaRPr lang="en-US"/>
        </a:p>
      </dgm:t>
    </dgm:pt>
    <dgm:pt modelId="{8A440C74-3F7B-4B0A-A4BF-6ACBD0BBFD61}" type="sibTrans" cxnId="{D835BD0F-4851-492C-93F2-4D61A7122AD8}">
      <dgm:prSet/>
      <dgm:spPr/>
      <dgm:t>
        <a:bodyPr/>
        <a:lstStyle/>
        <a:p>
          <a:pPr>
            <a:lnSpc>
              <a:spcPct val="100000"/>
            </a:lnSpc>
          </a:pPr>
          <a:endParaRPr lang="en-US"/>
        </a:p>
      </dgm:t>
    </dgm:pt>
    <dgm:pt modelId="{B3C714C4-ACED-49D6-A234-B27B16C902C2}">
      <dgm:prSet/>
      <dgm:spPr/>
      <dgm:t>
        <a:bodyPr/>
        <a:lstStyle/>
        <a:p>
          <a:pPr>
            <a:lnSpc>
              <a:spcPct val="100000"/>
            </a:lnSpc>
          </a:pPr>
          <a:r>
            <a:rPr lang="en-US" b="0" i="0"/>
            <a:t>UNDERSTANDING</a:t>
          </a:r>
          <a:r>
            <a:rPr lang="en-US" b="1" i="1" u="sng"/>
            <a:t> </a:t>
          </a:r>
          <a:r>
            <a:rPr lang="en-US" b="0" i="0"/>
            <a:t>IMPORTANT BUSINESS TERMS</a:t>
          </a:r>
          <a:endParaRPr lang="en-US"/>
        </a:p>
      </dgm:t>
    </dgm:pt>
    <dgm:pt modelId="{A29903AF-97AA-4F78-A737-B2E29DE0EDC6}" type="parTrans" cxnId="{F22D02BB-A504-4462-90F1-D69FF6DD91B3}">
      <dgm:prSet/>
      <dgm:spPr/>
      <dgm:t>
        <a:bodyPr/>
        <a:lstStyle/>
        <a:p>
          <a:endParaRPr lang="en-US"/>
        </a:p>
      </dgm:t>
    </dgm:pt>
    <dgm:pt modelId="{860C8B1D-F34E-4132-AC89-8509135091DB}" type="sibTrans" cxnId="{F22D02BB-A504-4462-90F1-D69FF6DD91B3}">
      <dgm:prSet/>
      <dgm:spPr/>
      <dgm:t>
        <a:bodyPr/>
        <a:lstStyle/>
        <a:p>
          <a:pPr>
            <a:lnSpc>
              <a:spcPct val="100000"/>
            </a:lnSpc>
          </a:pPr>
          <a:endParaRPr lang="en-US"/>
        </a:p>
      </dgm:t>
    </dgm:pt>
    <dgm:pt modelId="{1276695B-6392-4436-B89B-C3863704B307}">
      <dgm:prSet/>
      <dgm:spPr/>
      <dgm:t>
        <a:bodyPr/>
        <a:lstStyle/>
        <a:p>
          <a:pPr>
            <a:lnSpc>
              <a:spcPct val="100000"/>
            </a:lnSpc>
          </a:pPr>
          <a:r>
            <a:rPr lang="en-US" b="0" i="0"/>
            <a:t>REVENUE REALIZED VS REVENUE GENERATED</a:t>
          </a:r>
          <a:endParaRPr lang="en-US"/>
        </a:p>
      </dgm:t>
    </dgm:pt>
    <dgm:pt modelId="{AAD40BEC-7B8A-4B24-A60A-C55A75834DFE}" type="parTrans" cxnId="{01755DB3-E0F0-4269-99F4-355C555F70C4}">
      <dgm:prSet/>
      <dgm:spPr/>
      <dgm:t>
        <a:bodyPr/>
        <a:lstStyle/>
        <a:p>
          <a:endParaRPr lang="en-US"/>
        </a:p>
      </dgm:t>
    </dgm:pt>
    <dgm:pt modelId="{7F5B0FAB-AD58-430F-A3DC-CC2CDAC48FD3}" type="sibTrans" cxnId="{01755DB3-E0F0-4269-99F4-355C555F70C4}">
      <dgm:prSet/>
      <dgm:spPr/>
      <dgm:t>
        <a:bodyPr/>
        <a:lstStyle/>
        <a:p>
          <a:pPr>
            <a:lnSpc>
              <a:spcPct val="100000"/>
            </a:lnSpc>
          </a:pPr>
          <a:endParaRPr lang="en-US"/>
        </a:p>
      </dgm:t>
    </dgm:pt>
    <dgm:pt modelId="{07C1318B-45A9-4E5D-A9DF-85DDB0138FA1}">
      <dgm:prSet/>
      <dgm:spPr/>
      <dgm:t>
        <a:bodyPr/>
        <a:lstStyle/>
        <a:p>
          <a:pPr>
            <a:lnSpc>
              <a:spcPct val="100000"/>
            </a:lnSpc>
          </a:pPr>
          <a:r>
            <a:rPr lang="en-US" b="0" i="0"/>
            <a:t>DASHBOARD</a:t>
          </a:r>
          <a:endParaRPr lang="en-US"/>
        </a:p>
      </dgm:t>
    </dgm:pt>
    <dgm:pt modelId="{4B72ED09-EE14-468D-A801-D02953F904C3}" type="parTrans" cxnId="{5F84AFD2-1C9E-4834-9AA3-8D8CB1FB0FCA}">
      <dgm:prSet/>
      <dgm:spPr/>
      <dgm:t>
        <a:bodyPr/>
        <a:lstStyle/>
        <a:p>
          <a:endParaRPr lang="en-US"/>
        </a:p>
      </dgm:t>
    </dgm:pt>
    <dgm:pt modelId="{74006396-3A1F-43A6-895C-96026DE56B09}" type="sibTrans" cxnId="{5F84AFD2-1C9E-4834-9AA3-8D8CB1FB0FCA}">
      <dgm:prSet/>
      <dgm:spPr/>
      <dgm:t>
        <a:bodyPr/>
        <a:lstStyle/>
        <a:p>
          <a:pPr>
            <a:lnSpc>
              <a:spcPct val="100000"/>
            </a:lnSpc>
          </a:pPr>
          <a:endParaRPr lang="en-US"/>
        </a:p>
      </dgm:t>
    </dgm:pt>
    <dgm:pt modelId="{96005402-ACB6-4289-8DA2-44E5FE8F7D3D}">
      <dgm:prSet/>
      <dgm:spPr/>
      <dgm:t>
        <a:bodyPr/>
        <a:lstStyle/>
        <a:p>
          <a:pPr>
            <a:lnSpc>
              <a:spcPct val="100000"/>
            </a:lnSpc>
          </a:pPr>
          <a:r>
            <a:rPr lang="en-US" b="0" i="0" dirty="0"/>
            <a:t>INSIGHTS AND RECOMMENDATION</a:t>
          </a:r>
          <a:endParaRPr lang="en-US" dirty="0"/>
        </a:p>
      </dgm:t>
    </dgm:pt>
    <dgm:pt modelId="{2FE67AED-4DC3-49F6-9905-C1A3CF45E11C}" type="parTrans" cxnId="{409B5DA9-6745-412B-850C-8FF91476CA52}">
      <dgm:prSet/>
      <dgm:spPr/>
      <dgm:t>
        <a:bodyPr/>
        <a:lstStyle/>
        <a:p>
          <a:endParaRPr lang="en-US"/>
        </a:p>
      </dgm:t>
    </dgm:pt>
    <dgm:pt modelId="{CD103813-D597-468C-B91F-FBBA4D99916B}" type="sibTrans" cxnId="{409B5DA9-6745-412B-850C-8FF91476CA52}">
      <dgm:prSet/>
      <dgm:spPr/>
      <dgm:t>
        <a:bodyPr/>
        <a:lstStyle/>
        <a:p>
          <a:endParaRPr lang="en-US"/>
        </a:p>
      </dgm:t>
    </dgm:pt>
    <dgm:pt modelId="{D827EE62-117F-4847-AFEA-CB372B949ED3}" type="pres">
      <dgm:prSet presAssocID="{973A0005-8169-4BEF-B66D-63A6A3379F2D}" presName="root" presStyleCnt="0">
        <dgm:presLayoutVars>
          <dgm:dir/>
          <dgm:resizeHandles val="exact"/>
        </dgm:presLayoutVars>
      </dgm:prSet>
      <dgm:spPr/>
    </dgm:pt>
    <dgm:pt modelId="{9707A910-BF51-4CB4-8397-60194A192A88}" type="pres">
      <dgm:prSet presAssocID="{973A0005-8169-4BEF-B66D-63A6A3379F2D}" presName="container" presStyleCnt="0">
        <dgm:presLayoutVars>
          <dgm:dir/>
          <dgm:resizeHandles val="exact"/>
        </dgm:presLayoutVars>
      </dgm:prSet>
      <dgm:spPr/>
    </dgm:pt>
    <dgm:pt modelId="{82C861FB-35A2-400F-BD15-DB3536AEF3B5}" type="pres">
      <dgm:prSet presAssocID="{335EDA8B-ACE4-484C-BB77-1A47A23C3FAA}" presName="compNode" presStyleCnt="0"/>
      <dgm:spPr/>
    </dgm:pt>
    <dgm:pt modelId="{BB77F39D-0642-49F4-AE38-FEB5C37CCC5E}" type="pres">
      <dgm:prSet presAssocID="{335EDA8B-ACE4-484C-BB77-1A47A23C3FAA}" presName="iconBgRect" presStyleLbl="bgShp" presStyleIdx="0" presStyleCnt="7"/>
      <dgm:spPr/>
    </dgm:pt>
    <dgm:pt modelId="{C35953F7-E2F3-4B13-8FA6-0AAADF4D57E6}" type="pres">
      <dgm:prSet presAssocID="{335EDA8B-ACE4-484C-BB77-1A47A23C3FAA}"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iles"/>
        </a:ext>
      </dgm:extLst>
    </dgm:pt>
    <dgm:pt modelId="{2B45360D-BBD7-4FCC-9067-D6C2705557ED}" type="pres">
      <dgm:prSet presAssocID="{335EDA8B-ACE4-484C-BB77-1A47A23C3FAA}" presName="spaceRect" presStyleCnt="0"/>
      <dgm:spPr/>
    </dgm:pt>
    <dgm:pt modelId="{4FEBC256-7747-4DE0-A7AC-7A22B347DB53}" type="pres">
      <dgm:prSet presAssocID="{335EDA8B-ACE4-484C-BB77-1A47A23C3FAA}" presName="textRect" presStyleLbl="revTx" presStyleIdx="0" presStyleCnt="7">
        <dgm:presLayoutVars>
          <dgm:chMax val="1"/>
          <dgm:chPref val="1"/>
        </dgm:presLayoutVars>
      </dgm:prSet>
      <dgm:spPr/>
    </dgm:pt>
    <dgm:pt modelId="{E4079BAF-BD5D-4FB4-B1AD-04B9ABDFEFCD}" type="pres">
      <dgm:prSet presAssocID="{5112E222-5DE7-456C-8CA2-4D9DEB70FC35}" presName="sibTrans" presStyleLbl="sibTrans2D1" presStyleIdx="0" presStyleCnt="0"/>
      <dgm:spPr/>
    </dgm:pt>
    <dgm:pt modelId="{1DA880E6-BB97-46D5-8E5E-1EDA3BC6E548}" type="pres">
      <dgm:prSet presAssocID="{6A2FB664-474D-4DD1-95DD-DA39851F419D}" presName="compNode" presStyleCnt="0"/>
      <dgm:spPr/>
    </dgm:pt>
    <dgm:pt modelId="{8B8C0392-2F68-4E11-86FB-CFE9A03953CA}" type="pres">
      <dgm:prSet presAssocID="{6A2FB664-474D-4DD1-95DD-DA39851F419D}" presName="iconBgRect" presStyleLbl="bgShp" presStyleIdx="1" presStyleCnt="7"/>
      <dgm:spPr/>
    </dgm:pt>
    <dgm:pt modelId="{D9B1EC6C-EBBA-4D50-9F80-55227215A1AD}" type="pres">
      <dgm:prSet presAssocID="{6A2FB664-474D-4DD1-95DD-DA39851F419D}"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Outline"/>
        </a:ext>
      </dgm:extLst>
    </dgm:pt>
    <dgm:pt modelId="{701C14C4-A85C-4908-9BEC-E4F641B47D6D}" type="pres">
      <dgm:prSet presAssocID="{6A2FB664-474D-4DD1-95DD-DA39851F419D}" presName="spaceRect" presStyleCnt="0"/>
      <dgm:spPr/>
    </dgm:pt>
    <dgm:pt modelId="{4E722342-25AA-4632-AB80-ACB014B0161A}" type="pres">
      <dgm:prSet presAssocID="{6A2FB664-474D-4DD1-95DD-DA39851F419D}" presName="textRect" presStyleLbl="revTx" presStyleIdx="1" presStyleCnt="7">
        <dgm:presLayoutVars>
          <dgm:chMax val="1"/>
          <dgm:chPref val="1"/>
        </dgm:presLayoutVars>
      </dgm:prSet>
      <dgm:spPr/>
    </dgm:pt>
    <dgm:pt modelId="{3A8B2812-FD4B-4075-ACEE-BD150CD3FB0D}" type="pres">
      <dgm:prSet presAssocID="{6741C60B-8161-44FE-8EC0-02C0B7C895D8}" presName="sibTrans" presStyleLbl="sibTrans2D1" presStyleIdx="0" presStyleCnt="0"/>
      <dgm:spPr/>
    </dgm:pt>
    <dgm:pt modelId="{5D81E783-3836-4C6D-9C61-B59E401AFFB3}" type="pres">
      <dgm:prSet presAssocID="{9335458F-09D0-4652-A3FC-5AFBFB190951}" presName="compNode" presStyleCnt="0"/>
      <dgm:spPr/>
    </dgm:pt>
    <dgm:pt modelId="{3A0E717E-7AA2-4BE6-B5E4-7E8728A576D3}" type="pres">
      <dgm:prSet presAssocID="{9335458F-09D0-4652-A3FC-5AFBFB190951}" presName="iconBgRect" presStyleLbl="bgShp" presStyleIdx="2" presStyleCnt="7"/>
      <dgm:spPr/>
    </dgm:pt>
    <dgm:pt modelId="{4061BD77-5D65-437D-A969-88214D2F3B62}" type="pres">
      <dgm:prSet presAssocID="{9335458F-09D0-4652-A3FC-5AFBFB190951}"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iagnostic"/>
        </a:ext>
      </dgm:extLst>
    </dgm:pt>
    <dgm:pt modelId="{20776CC1-D778-43B8-97AC-2D781B9287BF}" type="pres">
      <dgm:prSet presAssocID="{9335458F-09D0-4652-A3FC-5AFBFB190951}" presName="spaceRect" presStyleCnt="0"/>
      <dgm:spPr/>
    </dgm:pt>
    <dgm:pt modelId="{90CD28BA-90F9-4C50-BFAC-F4CF440E0784}" type="pres">
      <dgm:prSet presAssocID="{9335458F-09D0-4652-A3FC-5AFBFB190951}" presName="textRect" presStyleLbl="revTx" presStyleIdx="2" presStyleCnt="7">
        <dgm:presLayoutVars>
          <dgm:chMax val="1"/>
          <dgm:chPref val="1"/>
        </dgm:presLayoutVars>
      </dgm:prSet>
      <dgm:spPr/>
    </dgm:pt>
    <dgm:pt modelId="{87CFF5AD-CE37-41B2-8994-3D198637C22A}" type="pres">
      <dgm:prSet presAssocID="{8A440C74-3F7B-4B0A-A4BF-6ACBD0BBFD61}" presName="sibTrans" presStyleLbl="sibTrans2D1" presStyleIdx="0" presStyleCnt="0"/>
      <dgm:spPr/>
    </dgm:pt>
    <dgm:pt modelId="{909E2B67-F960-411D-97D8-A21860F71B8E}" type="pres">
      <dgm:prSet presAssocID="{B3C714C4-ACED-49D6-A234-B27B16C902C2}" presName="compNode" presStyleCnt="0"/>
      <dgm:spPr/>
    </dgm:pt>
    <dgm:pt modelId="{68F1C750-2DAF-4105-BCC8-E63BC97F7C77}" type="pres">
      <dgm:prSet presAssocID="{B3C714C4-ACED-49D6-A234-B27B16C902C2}" presName="iconBgRect" presStyleLbl="bgShp" presStyleIdx="3" presStyleCnt="7"/>
      <dgm:spPr/>
    </dgm:pt>
    <dgm:pt modelId="{E6E78DDA-A93B-4855-9601-FC674975B17A}" type="pres">
      <dgm:prSet presAssocID="{B3C714C4-ACED-49D6-A234-B27B16C902C2}"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Education"/>
        </a:ext>
      </dgm:extLst>
    </dgm:pt>
    <dgm:pt modelId="{5BB6FFA3-6940-4579-BC77-BF5873C07799}" type="pres">
      <dgm:prSet presAssocID="{B3C714C4-ACED-49D6-A234-B27B16C902C2}" presName="spaceRect" presStyleCnt="0"/>
      <dgm:spPr/>
    </dgm:pt>
    <dgm:pt modelId="{3E5BBB71-E4AF-45A5-8073-26D310BE9139}" type="pres">
      <dgm:prSet presAssocID="{B3C714C4-ACED-49D6-A234-B27B16C902C2}" presName="textRect" presStyleLbl="revTx" presStyleIdx="3" presStyleCnt="7">
        <dgm:presLayoutVars>
          <dgm:chMax val="1"/>
          <dgm:chPref val="1"/>
        </dgm:presLayoutVars>
      </dgm:prSet>
      <dgm:spPr/>
    </dgm:pt>
    <dgm:pt modelId="{DF6A2B9B-CB09-49AD-B65F-965071522F8D}" type="pres">
      <dgm:prSet presAssocID="{860C8B1D-F34E-4132-AC89-8509135091DB}" presName="sibTrans" presStyleLbl="sibTrans2D1" presStyleIdx="0" presStyleCnt="0"/>
      <dgm:spPr/>
    </dgm:pt>
    <dgm:pt modelId="{F8364E92-CA97-4029-A4EF-48A4E6046D9D}" type="pres">
      <dgm:prSet presAssocID="{1276695B-6392-4436-B89B-C3863704B307}" presName="compNode" presStyleCnt="0"/>
      <dgm:spPr/>
    </dgm:pt>
    <dgm:pt modelId="{CBFFB231-2442-4B97-9194-BB75C119AE94}" type="pres">
      <dgm:prSet presAssocID="{1276695B-6392-4436-B89B-C3863704B307}" presName="iconBgRect" presStyleLbl="bgShp" presStyleIdx="4" presStyleCnt="7"/>
      <dgm:spPr/>
    </dgm:pt>
    <dgm:pt modelId="{09359BD7-5777-4FBE-9E8C-7A4906362937}" type="pres">
      <dgm:prSet presAssocID="{1276695B-6392-4436-B89B-C3863704B307}"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loud Outline"/>
        </a:ext>
      </dgm:extLst>
    </dgm:pt>
    <dgm:pt modelId="{10ED7AB8-120A-423E-A824-7BE32C1A63A7}" type="pres">
      <dgm:prSet presAssocID="{1276695B-6392-4436-B89B-C3863704B307}" presName="spaceRect" presStyleCnt="0"/>
      <dgm:spPr/>
    </dgm:pt>
    <dgm:pt modelId="{2E927534-6F87-4C31-BFD5-7008A3A7BCD9}" type="pres">
      <dgm:prSet presAssocID="{1276695B-6392-4436-B89B-C3863704B307}" presName="textRect" presStyleLbl="revTx" presStyleIdx="4" presStyleCnt="7">
        <dgm:presLayoutVars>
          <dgm:chMax val="1"/>
          <dgm:chPref val="1"/>
        </dgm:presLayoutVars>
      </dgm:prSet>
      <dgm:spPr/>
    </dgm:pt>
    <dgm:pt modelId="{6AB18868-00E3-43EA-B198-3EFF336DA78F}" type="pres">
      <dgm:prSet presAssocID="{7F5B0FAB-AD58-430F-A3DC-CC2CDAC48FD3}" presName="sibTrans" presStyleLbl="sibTrans2D1" presStyleIdx="0" presStyleCnt="0"/>
      <dgm:spPr/>
    </dgm:pt>
    <dgm:pt modelId="{6E4420D9-023D-469C-BA61-3B7CA83596EC}" type="pres">
      <dgm:prSet presAssocID="{07C1318B-45A9-4E5D-A9DF-85DDB0138FA1}" presName="compNode" presStyleCnt="0"/>
      <dgm:spPr/>
    </dgm:pt>
    <dgm:pt modelId="{132C0638-3A12-4F8B-BD16-16D41F0A68B3}" type="pres">
      <dgm:prSet presAssocID="{07C1318B-45A9-4E5D-A9DF-85DDB0138FA1}" presName="iconBgRect" presStyleLbl="bgShp" presStyleIdx="5" presStyleCnt="7"/>
      <dgm:spPr/>
    </dgm:pt>
    <dgm:pt modelId="{127733B2-9DE5-4C10-AECA-8EF058084DA6}" type="pres">
      <dgm:prSet presAssocID="{07C1318B-45A9-4E5D-A9DF-85DDB0138FA1}"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Laptop Secure"/>
        </a:ext>
      </dgm:extLst>
    </dgm:pt>
    <dgm:pt modelId="{3D535206-63DD-42DD-AF7B-490D40066F43}" type="pres">
      <dgm:prSet presAssocID="{07C1318B-45A9-4E5D-A9DF-85DDB0138FA1}" presName="spaceRect" presStyleCnt="0"/>
      <dgm:spPr/>
    </dgm:pt>
    <dgm:pt modelId="{6910C543-807D-4400-BAFD-457003AEC9C1}" type="pres">
      <dgm:prSet presAssocID="{07C1318B-45A9-4E5D-A9DF-85DDB0138FA1}" presName="textRect" presStyleLbl="revTx" presStyleIdx="5" presStyleCnt="7">
        <dgm:presLayoutVars>
          <dgm:chMax val="1"/>
          <dgm:chPref val="1"/>
        </dgm:presLayoutVars>
      </dgm:prSet>
      <dgm:spPr/>
    </dgm:pt>
    <dgm:pt modelId="{B4C2DEFA-1DE3-4226-9255-DF177020A460}" type="pres">
      <dgm:prSet presAssocID="{74006396-3A1F-43A6-895C-96026DE56B09}" presName="sibTrans" presStyleLbl="sibTrans2D1" presStyleIdx="0" presStyleCnt="0"/>
      <dgm:spPr/>
    </dgm:pt>
    <dgm:pt modelId="{03801602-0E12-45F2-83B8-6F02F7E52FBD}" type="pres">
      <dgm:prSet presAssocID="{96005402-ACB6-4289-8DA2-44E5FE8F7D3D}" presName="compNode" presStyleCnt="0"/>
      <dgm:spPr/>
    </dgm:pt>
    <dgm:pt modelId="{832C53B8-DBB8-4096-8FB1-9C35AE85A978}" type="pres">
      <dgm:prSet presAssocID="{96005402-ACB6-4289-8DA2-44E5FE8F7D3D}" presName="iconBgRect" presStyleLbl="bgShp" presStyleIdx="6" presStyleCnt="7"/>
      <dgm:spPr/>
    </dgm:pt>
    <dgm:pt modelId="{55985E4E-9FC7-4ECC-9F09-C657D8F7369B}" type="pres">
      <dgm:prSet presAssocID="{96005402-ACB6-4289-8DA2-44E5FE8F7D3D}"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CRM Customer Insights App"/>
        </a:ext>
      </dgm:extLst>
    </dgm:pt>
    <dgm:pt modelId="{EC3A6F81-6127-4C77-9D22-56C7D73E2718}" type="pres">
      <dgm:prSet presAssocID="{96005402-ACB6-4289-8DA2-44E5FE8F7D3D}" presName="spaceRect" presStyleCnt="0"/>
      <dgm:spPr/>
    </dgm:pt>
    <dgm:pt modelId="{121FA754-C546-4849-B91F-661B95CB4267}" type="pres">
      <dgm:prSet presAssocID="{96005402-ACB6-4289-8DA2-44E5FE8F7D3D}" presName="textRect" presStyleLbl="revTx" presStyleIdx="6" presStyleCnt="7" custScaleX="115264" custScaleY="88784">
        <dgm:presLayoutVars>
          <dgm:chMax val="1"/>
          <dgm:chPref val="1"/>
        </dgm:presLayoutVars>
      </dgm:prSet>
      <dgm:spPr/>
    </dgm:pt>
  </dgm:ptLst>
  <dgm:cxnLst>
    <dgm:cxn modelId="{D835BD0F-4851-492C-93F2-4D61A7122AD8}" srcId="{973A0005-8169-4BEF-B66D-63A6A3379F2D}" destId="{9335458F-09D0-4652-A3FC-5AFBFB190951}" srcOrd="2" destOrd="0" parTransId="{DC4873DD-937D-43A7-97DB-07D786115723}" sibTransId="{8A440C74-3F7B-4B0A-A4BF-6ACBD0BBFD61}"/>
    <dgm:cxn modelId="{D94A0E27-07DD-48B6-A047-F12D9E14B5CA}" type="presOf" srcId="{973A0005-8169-4BEF-B66D-63A6A3379F2D}" destId="{D827EE62-117F-4847-AFEA-CB372B949ED3}" srcOrd="0" destOrd="0" presId="urn:microsoft.com/office/officeart/2018/2/layout/IconCircleList"/>
    <dgm:cxn modelId="{1B4EA029-5965-492E-B958-04E17B4E1E31}" type="presOf" srcId="{B3C714C4-ACED-49D6-A234-B27B16C902C2}" destId="{3E5BBB71-E4AF-45A5-8073-26D310BE9139}" srcOrd="0" destOrd="0" presId="urn:microsoft.com/office/officeart/2018/2/layout/IconCircleList"/>
    <dgm:cxn modelId="{5B28AD35-8878-46D5-90CF-1CDE5338E0BE}" type="presOf" srcId="{96005402-ACB6-4289-8DA2-44E5FE8F7D3D}" destId="{121FA754-C546-4849-B91F-661B95CB4267}" srcOrd="0" destOrd="0" presId="urn:microsoft.com/office/officeart/2018/2/layout/IconCircleList"/>
    <dgm:cxn modelId="{A75D9D3A-214C-4456-B3C7-41E85BCE9DCA}" type="presOf" srcId="{1276695B-6392-4436-B89B-C3863704B307}" destId="{2E927534-6F87-4C31-BFD5-7008A3A7BCD9}" srcOrd="0" destOrd="0" presId="urn:microsoft.com/office/officeart/2018/2/layout/IconCircleList"/>
    <dgm:cxn modelId="{F5E40E6F-D645-457B-8757-58E41D880FEC}" type="presOf" srcId="{335EDA8B-ACE4-484C-BB77-1A47A23C3FAA}" destId="{4FEBC256-7747-4DE0-A7AC-7A22B347DB53}" srcOrd="0" destOrd="0" presId="urn:microsoft.com/office/officeart/2018/2/layout/IconCircleList"/>
    <dgm:cxn modelId="{EA37F088-A846-4914-8D75-9536B3A1C13D}" srcId="{973A0005-8169-4BEF-B66D-63A6A3379F2D}" destId="{6A2FB664-474D-4DD1-95DD-DA39851F419D}" srcOrd="1" destOrd="0" parTransId="{B6A3ECCA-47E1-4F68-8835-FB86C917866A}" sibTransId="{6741C60B-8161-44FE-8EC0-02C0B7C895D8}"/>
    <dgm:cxn modelId="{3B8C208D-A567-4CA8-AA96-1EBA877D1FBF}" type="presOf" srcId="{07C1318B-45A9-4E5D-A9DF-85DDB0138FA1}" destId="{6910C543-807D-4400-BAFD-457003AEC9C1}" srcOrd="0" destOrd="0" presId="urn:microsoft.com/office/officeart/2018/2/layout/IconCircleList"/>
    <dgm:cxn modelId="{7589929E-267E-4064-A255-97BE2E26D80A}" type="presOf" srcId="{74006396-3A1F-43A6-895C-96026DE56B09}" destId="{B4C2DEFA-1DE3-4226-9255-DF177020A460}" srcOrd="0" destOrd="0" presId="urn:microsoft.com/office/officeart/2018/2/layout/IconCircleList"/>
    <dgm:cxn modelId="{409B5DA9-6745-412B-850C-8FF91476CA52}" srcId="{973A0005-8169-4BEF-B66D-63A6A3379F2D}" destId="{96005402-ACB6-4289-8DA2-44E5FE8F7D3D}" srcOrd="6" destOrd="0" parTransId="{2FE67AED-4DC3-49F6-9905-C1A3CF45E11C}" sibTransId="{CD103813-D597-468C-B91F-FBBA4D99916B}"/>
    <dgm:cxn modelId="{C698EEAD-DA22-49FD-BCFD-74EE58646B77}" type="presOf" srcId="{8A440C74-3F7B-4B0A-A4BF-6ACBD0BBFD61}" destId="{87CFF5AD-CE37-41B2-8994-3D198637C22A}" srcOrd="0" destOrd="0" presId="urn:microsoft.com/office/officeart/2018/2/layout/IconCircleList"/>
    <dgm:cxn modelId="{01755DB3-E0F0-4269-99F4-355C555F70C4}" srcId="{973A0005-8169-4BEF-B66D-63A6A3379F2D}" destId="{1276695B-6392-4436-B89B-C3863704B307}" srcOrd="4" destOrd="0" parTransId="{AAD40BEC-7B8A-4B24-A60A-C55A75834DFE}" sibTransId="{7F5B0FAB-AD58-430F-A3DC-CC2CDAC48FD3}"/>
    <dgm:cxn modelId="{091DDCBA-676A-4A78-BB0F-2DE354805D7B}" type="presOf" srcId="{9335458F-09D0-4652-A3FC-5AFBFB190951}" destId="{90CD28BA-90F9-4C50-BFAC-F4CF440E0784}" srcOrd="0" destOrd="0" presId="urn:microsoft.com/office/officeart/2018/2/layout/IconCircleList"/>
    <dgm:cxn modelId="{F22D02BB-A504-4462-90F1-D69FF6DD91B3}" srcId="{973A0005-8169-4BEF-B66D-63A6A3379F2D}" destId="{B3C714C4-ACED-49D6-A234-B27B16C902C2}" srcOrd="3" destOrd="0" parTransId="{A29903AF-97AA-4F78-A737-B2E29DE0EDC6}" sibTransId="{860C8B1D-F34E-4132-AC89-8509135091DB}"/>
    <dgm:cxn modelId="{5B2A22C2-ABE3-460D-84A0-4DCAAC327309}" type="presOf" srcId="{5112E222-5DE7-456C-8CA2-4D9DEB70FC35}" destId="{E4079BAF-BD5D-4FB4-B1AD-04B9ABDFEFCD}" srcOrd="0" destOrd="0" presId="urn:microsoft.com/office/officeart/2018/2/layout/IconCircleList"/>
    <dgm:cxn modelId="{E669F9C9-0206-4687-9700-2FC14D4160BE}" type="presOf" srcId="{6741C60B-8161-44FE-8EC0-02C0B7C895D8}" destId="{3A8B2812-FD4B-4075-ACEE-BD150CD3FB0D}" srcOrd="0" destOrd="0" presId="urn:microsoft.com/office/officeart/2018/2/layout/IconCircleList"/>
    <dgm:cxn modelId="{EF8445CE-88FB-4BEE-A5ED-B1C705845DDD}" srcId="{973A0005-8169-4BEF-B66D-63A6A3379F2D}" destId="{335EDA8B-ACE4-484C-BB77-1A47A23C3FAA}" srcOrd="0" destOrd="0" parTransId="{DB4F52B1-DA80-42C3-AD4A-09DD78374A93}" sibTransId="{5112E222-5DE7-456C-8CA2-4D9DEB70FC35}"/>
    <dgm:cxn modelId="{5F84AFD2-1C9E-4834-9AA3-8D8CB1FB0FCA}" srcId="{973A0005-8169-4BEF-B66D-63A6A3379F2D}" destId="{07C1318B-45A9-4E5D-A9DF-85DDB0138FA1}" srcOrd="5" destOrd="0" parTransId="{4B72ED09-EE14-468D-A801-D02953F904C3}" sibTransId="{74006396-3A1F-43A6-895C-96026DE56B09}"/>
    <dgm:cxn modelId="{ED0D38ED-A8C6-47E1-B737-30485696FED4}" type="presOf" srcId="{860C8B1D-F34E-4132-AC89-8509135091DB}" destId="{DF6A2B9B-CB09-49AD-B65F-965071522F8D}" srcOrd="0" destOrd="0" presId="urn:microsoft.com/office/officeart/2018/2/layout/IconCircleList"/>
    <dgm:cxn modelId="{D88177FC-5165-4D40-8B20-A8FAB1C6A333}" type="presOf" srcId="{6A2FB664-474D-4DD1-95DD-DA39851F419D}" destId="{4E722342-25AA-4632-AB80-ACB014B0161A}" srcOrd="0" destOrd="0" presId="urn:microsoft.com/office/officeart/2018/2/layout/IconCircleList"/>
    <dgm:cxn modelId="{4FFC15FF-6244-41CB-B1EB-DA8FEBBEC628}" type="presOf" srcId="{7F5B0FAB-AD58-430F-A3DC-CC2CDAC48FD3}" destId="{6AB18868-00E3-43EA-B198-3EFF336DA78F}" srcOrd="0" destOrd="0" presId="urn:microsoft.com/office/officeart/2018/2/layout/IconCircleList"/>
    <dgm:cxn modelId="{472631D0-0869-452C-BB9E-A8F1FC5078BA}" type="presParOf" srcId="{D827EE62-117F-4847-AFEA-CB372B949ED3}" destId="{9707A910-BF51-4CB4-8397-60194A192A88}" srcOrd="0" destOrd="0" presId="urn:microsoft.com/office/officeart/2018/2/layout/IconCircleList"/>
    <dgm:cxn modelId="{710AA2C9-0F88-47D3-9994-BBF481C06C81}" type="presParOf" srcId="{9707A910-BF51-4CB4-8397-60194A192A88}" destId="{82C861FB-35A2-400F-BD15-DB3536AEF3B5}" srcOrd="0" destOrd="0" presId="urn:microsoft.com/office/officeart/2018/2/layout/IconCircleList"/>
    <dgm:cxn modelId="{21E92285-2212-46B3-B95A-C1B6D5597440}" type="presParOf" srcId="{82C861FB-35A2-400F-BD15-DB3536AEF3B5}" destId="{BB77F39D-0642-49F4-AE38-FEB5C37CCC5E}" srcOrd="0" destOrd="0" presId="urn:microsoft.com/office/officeart/2018/2/layout/IconCircleList"/>
    <dgm:cxn modelId="{5A87C614-FEC0-4821-A1BD-5DD0E8BA96CB}" type="presParOf" srcId="{82C861FB-35A2-400F-BD15-DB3536AEF3B5}" destId="{C35953F7-E2F3-4B13-8FA6-0AAADF4D57E6}" srcOrd="1" destOrd="0" presId="urn:microsoft.com/office/officeart/2018/2/layout/IconCircleList"/>
    <dgm:cxn modelId="{235A310A-8D89-4666-AED4-402B4718F3FA}" type="presParOf" srcId="{82C861FB-35A2-400F-BD15-DB3536AEF3B5}" destId="{2B45360D-BBD7-4FCC-9067-D6C2705557ED}" srcOrd="2" destOrd="0" presId="urn:microsoft.com/office/officeart/2018/2/layout/IconCircleList"/>
    <dgm:cxn modelId="{F05797E5-FA54-4542-A163-9A0FD260447D}" type="presParOf" srcId="{82C861FB-35A2-400F-BD15-DB3536AEF3B5}" destId="{4FEBC256-7747-4DE0-A7AC-7A22B347DB53}" srcOrd="3" destOrd="0" presId="urn:microsoft.com/office/officeart/2018/2/layout/IconCircleList"/>
    <dgm:cxn modelId="{FEEFA8DB-E725-4E30-B696-D5E023829F59}" type="presParOf" srcId="{9707A910-BF51-4CB4-8397-60194A192A88}" destId="{E4079BAF-BD5D-4FB4-B1AD-04B9ABDFEFCD}" srcOrd="1" destOrd="0" presId="urn:microsoft.com/office/officeart/2018/2/layout/IconCircleList"/>
    <dgm:cxn modelId="{A681F3A0-0FFB-435C-825F-8B79BCA981C4}" type="presParOf" srcId="{9707A910-BF51-4CB4-8397-60194A192A88}" destId="{1DA880E6-BB97-46D5-8E5E-1EDA3BC6E548}" srcOrd="2" destOrd="0" presId="urn:microsoft.com/office/officeart/2018/2/layout/IconCircleList"/>
    <dgm:cxn modelId="{3196A88A-0936-4B8F-A191-2B965665722C}" type="presParOf" srcId="{1DA880E6-BB97-46D5-8E5E-1EDA3BC6E548}" destId="{8B8C0392-2F68-4E11-86FB-CFE9A03953CA}" srcOrd="0" destOrd="0" presId="urn:microsoft.com/office/officeart/2018/2/layout/IconCircleList"/>
    <dgm:cxn modelId="{00844681-7BC5-422E-B2B5-726F7DB0A3D8}" type="presParOf" srcId="{1DA880E6-BB97-46D5-8E5E-1EDA3BC6E548}" destId="{D9B1EC6C-EBBA-4D50-9F80-55227215A1AD}" srcOrd="1" destOrd="0" presId="urn:microsoft.com/office/officeart/2018/2/layout/IconCircleList"/>
    <dgm:cxn modelId="{DD8117ED-C71D-4C25-986B-083AC71E3C1B}" type="presParOf" srcId="{1DA880E6-BB97-46D5-8E5E-1EDA3BC6E548}" destId="{701C14C4-A85C-4908-9BEC-E4F641B47D6D}" srcOrd="2" destOrd="0" presId="urn:microsoft.com/office/officeart/2018/2/layout/IconCircleList"/>
    <dgm:cxn modelId="{82BA2DCD-9DF2-44CB-87CC-B9D37B4BAB40}" type="presParOf" srcId="{1DA880E6-BB97-46D5-8E5E-1EDA3BC6E548}" destId="{4E722342-25AA-4632-AB80-ACB014B0161A}" srcOrd="3" destOrd="0" presId="urn:microsoft.com/office/officeart/2018/2/layout/IconCircleList"/>
    <dgm:cxn modelId="{ABAD44D4-3700-4CE5-B770-AE0BBE04D6C5}" type="presParOf" srcId="{9707A910-BF51-4CB4-8397-60194A192A88}" destId="{3A8B2812-FD4B-4075-ACEE-BD150CD3FB0D}" srcOrd="3" destOrd="0" presId="urn:microsoft.com/office/officeart/2018/2/layout/IconCircleList"/>
    <dgm:cxn modelId="{D7B40431-68B0-467F-AAA5-E98494E0BA2D}" type="presParOf" srcId="{9707A910-BF51-4CB4-8397-60194A192A88}" destId="{5D81E783-3836-4C6D-9C61-B59E401AFFB3}" srcOrd="4" destOrd="0" presId="urn:microsoft.com/office/officeart/2018/2/layout/IconCircleList"/>
    <dgm:cxn modelId="{B8FB61C5-CA7B-4D2B-98EC-805E6FEA422A}" type="presParOf" srcId="{5D81E783-3836-4C6D-9C61-B59E401AFFB3}" destId="{3A0E717E-7AA2-4BE6-B5E4-7E8728A576D3}" srcOrd="0" destOrd="0" presId="urn:microsoft.com/office/officeart/2018/2/layout/IconCircleList"/>
    <dgm:cxn modelId="{E6F3186C-DAFC-4B2C-A37A-9C5F66163A73}" type="presParOf" srcId="{5D81E783-3836-4C6D-9C61-B59E401AFFB3}" destId="{4061BD77-5D65-437D-A969-88214D2F3B62}" srcOrd="1" destOrd="0" presId="urn:microsoft.com/office/officeart/2018/2/layout/IconCircleList"/>
    <dgm:cxn modelId="{DD03A501-5EE3-443A-A9B3-AF1A9034BD46}" type="presParOf" srcId="{5D81E783-3836-4C6D-9C61-B59E401AFFB3}" destId="{20776CC1-D778-43B8-97AC-2D781B9287BF}" srcOrd="2" destOrd="0" presId="urn:microsoft.com/office/officeart/2018/2/layout/IconCircleList"/>
    <dgm:cxn modelId="{889B4A5C-DCCB-46CC-B61F-1BB699D0E5BC}" type="presParOf" srcId="{5D81E783-3836-4C6D-9C61-B59E401AFFB3}" destId="{90CD28BA-90F9-4C50-BFAC-F4CF440E0784}" srcOrd="3" destOrd="0" presId="urn:microsoft.com/office/officeart/2018/2/layout/IconCircleList"/>
    <dgm:cxn modelId="{85B15A92-67E4-4624-9589-FD90A88F8073}" type="presParOf" srcId="{9707A910-BF51-4CB4-8397-60194A192A88}" destId="{87CFF5AD-CE37-41B2-8994-3D198637C22A}" srcOrd="5" destOrd="0" presId="urn:microsoft.com/office/officeart/2018/2/layout/IconCircleList"/>
    <dgm:cxn modelId="{14048349-9368-4ADF-BC74-9AC1E25F2EA1}" type="presParOf" srcId="{9707A910-BF51-4CB4-8397-60194A192A88}" destId="{909E2B67-F960-411D-97D8-A21860F71B8E}" srcOrd="6" destOrd="0" presId="urn:microsoft.com/office/officeart/2018/2/layout/IconCircleList"/>
    <dgm:cxn modelId="{0A05157C-F100-413D-9A40-752A65481B2C}" type="presParOf" srcId="{909E2B67-F960-411D-97D8-A21860F71B8E}" destId="{68F1C750-2DAF-4105-BCC8-E63BC97F7C77}" srcOrd="0" destOrd="0" presId="urn:microsoft.com/office/officeart/2018/2/layout/IconCircleList"/>
    <dgm:cxn modelId="{8B443101-04B5-45D9-912F-644447B61323}" type="presParOf" srcId="{909E2B67-F960-411D-97D8-A21860F71B8E}" destId="{E6E78DDA-A93B-4855-9601-FC674975B17A}" srcOrd="1" destOrd="0" presId="urn:microsoft.com/office/officeart/2018/2/layout/IconCircleList"/>
    <dgm:cxn modelId="{792959D3-08B9-43A6-BC65-E36311D3DB6A}" type="presParOf" srcId="{909E2B67-F960-411D-97D8-A21860F71B8E}" destId="{5BB6FFA3-6940-4579-BC77-BF5873C07799}" srcOrd="2" destOrd="0" presId="urn:microsoft.com/office/officeart/2018/2/layout/IconCircleList"/>
    <dgm:cxn modelId="{6ECE197D-2FA2-44B9-A4B4-1CA0E0BB502B}" type="presParOf" srcId="{909E2B67-F960-411D-97D8-A21860F71B8E}" destId="{3E5BBB71-E4AF-45A5-8073-26D310BE9139}" srcOrd="3" destOrd="0" presId="urn:microsoft.com/office/officeart/2018/2/layout/IconCircleList"/>
    <dgm:cxn modelId="{0871A39C-18E7-45BC-A955-6D4FF59BB83C}" type="presParOf" srcId="{9707A910-BF51-4CB4-8397-60194A192A88}" destId="{DF6A2B9B-CB09-49AD-B65F-965071522F8D}" srcOrd="7" destOrd="0" presId="urn:microsoft.com/office/officeart/2018/2/layout/IconCircleList"/>
    <dgm:cxn modelId="{6208A3F0-B418-4F8B-902E-40BD63C07B16}" type="presParOf" srcId="{9707A910-BF51-4CB4-8397-60194A192A88}" destId="{F8364E92-CA97-4029-A4EF-48A4E6046D9D}" srcOrd="8" destOrd="0" presId="urn:microsoft.com/office/officeart/2018/2/layout/IconCircleList"/>
    <dgm:cxn modelId="{B349DA7E-FC1C-44B6-9BC1-A5BF87378335}" type="presParOf" srcId="{F8364E92-CA97-4029-A4EF-48A4E6046D9D}" destId="{CBFFB231-2442-4B97-9194-BB75C119AE94}" srcOrd="0" destOrd="0" presId="urn:microsoft.com/office/officeart/2018/2/layout/IconCircleList"/>
    <dgm:cxn modelId="{54892495-4072-4C7C-89E0-697986F20EEB}" type="presParOf" srcId="{F8364E92-CA97-4029-A4EF-48A4E6046D9D}" destId="{09359BD7-5777-4FBE-9E8C-7A4906362937}" srcOrd="1" destOrd="0" presId="urn:microsoft.com/office/officeart/2018/2/layout/IconCircleList"/>
    <dgm:cxn modelId="{D5D605A7-3CA6-44FD-9A13-FBF2A8E165C0}" type="presParOf" srcId="{F8364E92-CA97-4029-A4EF-48A4E6046D9D}" destId="{10ED7AB8-120A-423E-A824-7BE32C1A63A7}" srcOrd="2" destOrd="0" presId="urn:microsoft.com/office/officeart/2018/2/layout/IconCircleList"/>
    <dgm:cxn modelId="{5ECD59E4-0DC1-4AE8-A4BF-6BAFBA9EE9FE}" type="presParOf" srcId="{F8364E92-CA97-4029-A4EF-48A4E6046D9D}" destId="{2E927534-6F87-4C31-BFD5-7008A3A7BCD9}" srcOrd="3" destOrd="0" presId="urn:microsoft.com/office/officeart/2018/2/layout/IconCircleList"/>
    <dgm:cxn modelId="{4454E6AD-8887-41F3-8604-6CB513DC362B}" type="presParOf" srcId="{9707A910-BF51-4CB4-8397-60194A192A88}" destId="{6AB18868-00E3-43EA-B198-3EFF336DA78F}" srcOrd="9" destOrd="0" presId="urn:microsoft.com/office/officeart/2018/2/layout/IconCircleList"/>
    <dgm:cxn modelId="{192A8953-D325-40DC-8CB0-567F8B0C965D}" type="presParOf" srcId="{9707A910-BF51-4CB4-8397-60194A192A88}" destId="{6E4420D9-023D-469C-BA61-3B7CA83596EC}" srcOrd="10" destOrd="0" presId="urn:microsoft.com/office/officeart/2018/2/layout/IconCircleList"/>
    <dgm:cxn modelId="{73F54082-6F0B-4446-BE9B-59E1E7B23C5F}" type="presParOf" srcId="{6E4420D9-023D-469C-BA61-3B7CA83596EC}" destId="{132C0638-3A12-4F8B-BD16-16D41F0A68B3}" srcOrd="0" destOrd="0" presId="urn:microsoft.com/office/officeart/2018/2/layout/IconCircleList"/>
    <dgm:cxn modelId="{548B910F-1306-4F3D-8F85-358EC76794C0}" type="presParOf" srcId="{6E4420D9-023D-469C-BA61-3B7CA83596EC}" destId="{127733B2-9DE5-4C10-AECA-8EF058084DA6}" srcOrd="1" destOrd="0" presId="urn:microsoft.com/office/officeart/2018/2/layout/IconCircleList"/>
    <dgm:cxn modelId="{08A44A25-627C-40A7-884A-7A6378A0FAF7}" type="presParOf" srcId="{6E4420D9-023D-469C-BA61-3B7CA83596EC}" destId="{3D535206-63DD-42DD-AF7B-490D40066F43}" srcOrd="2" destOrd="0" presId="urn:microsoft.com/office/officeart/2018/2/layout/IconCircleList"/>
    <dgm:cxn modelId="{EBD5D5DD-1344-42D5-ADCA-D8A779CB222F}" type="presParOf" srcId="{6E4420D9-023D-469C-BA61-3B7CA83596EC}" destId="{6910C543-807D-4400-BAFD-457003AEC9C1}" srcOrd="3" destOrd="0" presId="urn:microsoft.com/office/officeart/2018/2/layout/IconCircleList"/>
    <dgm:cxn modelId="{2A953E9C-AC80-404D-A9F0-86F7A7924B44}" type="presParOf" srcId="{9707A910-BF51-4CB4-8397-60194A192A88}" destId="{B4C2DEFA-1DE3-4226-9255-DF177020A460}" srcOrd="11" destOrd="0" presId="urn:microsoft.com/office/officeart/2018/2/layout/IconCircleList"/>
    <dgm:cxn modelId="{40800A75-57AF-4069-AE20-F74FDB72AF73}" type="presParOf" srcId="{9707A910-BF51-4CB4-8397-60194A192A88}" destId="{03801602-0E12-45F2-83B8-6F02F7E52FBD}" srcOrd="12" destOrd="0" presId="urn:microsoft.com/office/officeart/2018/2/layout/IconCircleList"/>
    <dgm:cxn modelId="{8799FECF-0264-4F61-96D3-8BF6CEE8B6E3}" type="presParOf" srcId="{03801602-0E12-45F2-83B8-6F02F7E52FBD}" destId="{832C53B8-DBB8-4096-8FB1-9C35AE85A978}" srcOrd="0" destOrd="0" presId="urn:microsoft.com/office/officeart/2018/2/layout/IconCircleList"/>
    <dgm:cxn modelId="{845B7E08-D72C-4C56-AA8E-A09C33C3FF16}" type="presParOf" srcId="{03801602-0E12-45F2-83B8-6F02F7E52FBD}" destId="{55985E4E-9FC7-4ECC-9F09-C657D8F7369B}" srcOrd="1" destOrd="0" presId="urn:microsoft.com/office/officeart/2018/2/layout/IconCircleList"/>
    <dgm:cxn modelId="{F9ECF7A6-2964-4036-B6CC-4AFF5DB37163}" type="presParOf" srcId="{03801602-0E12-45F2-83B8-6F02F7E52FBD}" destId="{EC3A6F81-6127-4C77-9D22-56C7D73E2718}" srcOrd="2" destOrd="0" presId="urn:microsoft.com/office/officeart/2018/2/layout/IconCircleList"/>
    <dgm:cxn modelId="{B0C5784A-3D22-45D8-A18C-C13F2C5824EB}" type="presParOf" srcId="{03801602-0E12-45F2-83B8-6F02F7E52FBD}" destId="{121FA754-C546-4849-B91F-661B95CB4267}"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D40183-3DBA-4E9E-8F10-570A1602044C}"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5DD0ED4D-3323-4EF1-B8CD-E0E4B1DA7BDA}">
      <dgm:prSet/>
      <dgm:spPr/>
      <dgm:t>
        <a:bodyPr/>
        <a:lstStyle/>
        <a:p>
          <a:r>
            <a:rPr lang="en-IN" dirty="0"/>
            <a:t>Delhi has high average rating but its revenue lags. To address this, it's recommended to implement targeted marketing campaigns to attract more visitors and optimize pricing strategies to boost overall revenue.</a:t>
          </a:r>
          <a:endParaRPr lang="en-US" dirty="0"/>
        </a:p>
      </dgm:t>
    </dgm:pt>
    <dgm:pt modelId="{E54B2A99-4CC0-4D0F-BB02-6CC2B4605B91}" type="parTrans" cxnId="{07B4010E-57DE-4B95-8CE7-6F962E631C48}">
      <dgm:prSet/>
      <dgm:spPr/>
      <dgm:t>
        <a:bodyPr/>
        <a:lstStyle/>
        <a:p>
          <a:endParaRPr lang="en-US"/>
        </a:p>
      </dgm:t>
    </dgm:pt>
    <dgm:pt modelId="{A2E737A4-2E9A-498F-A07C-D3A5CC7B9DD6}" type="sibTrans" cxnId="{07B4010E-57DE-4B95-8CE7-6F962E631C48}">
      <dgm:prSet/>
      <dgm:spPr/>
      <dgm:t>
        <a:bodyPr/>
        <a:lstStyle/>
        <a:p>
          <a:endParaRPr lang="en-US"/>
        </a:p>
      </dgm:t>
    </dgm:pt>
    <dgm:pt modelId="{1D3707D3-12DE-4CCE-AFFE-C3839E47EA51}">
      <dgm:prSet/>
      <dgm:spPr/>
      <dgm:t>
        <a:bodyPr/>
        <a:lstStyle/>
        <a:p>
          <a:r>
            <a:rPr lang="en-IN" dirty="0"/>
            <a:t>Despite sharing similar average ratings with other room classes, Presidential and Standard rooms generate lower revenue. To address this, it's recommended to review pricing strategies and focus on enhancing the customer experience to optimize revenue from these room types.</a:t>
          </a:r>
          <a:endParaRPr lang="en-US" dirty="0"/>
        </a:p>
      </dgm:t>
    </dgm:pt>
    <dgm:pt modelId="{B43A921E-10EC-4402-8612-2F2B7C09AF67}" type="parTrans" cxnId="{617631F0-E4E0-4132-ACE6-B7DD08A3414B}">
      <dgm:prSet/>
      <dgm:spPr/>
      <dgm:t>
        <a:bodyPr/>
        <a:lstStyle/>
        <a:p>
          <a:endParaRPr lang="en-US"/>
        </a:p>
      </dgm:t>
    </dgm:pt>
    <dgm:pt modelId="{310B04E4-CA16-4F85-97B3-31D806C6E99A}" type="sibTrans" cxnId="{617631F0-E4E0-4132-ACE6-B7DD08A3414B}">
      <dgm:prSet/>
      <dgm:spPr/>
      <dgm:t>
        <a:bodyPr/>
        <a:lstStyle/>
        <a:p>
          <a:endParaRPr lang="en-US"/>
        </a:p>
      </dgm:t>
    </dgm:pt>
    <dgm:pt modelId="{F25B31C2-CDB9-462E-A39F-FA3D91B208D2}">
      <dgm:prSet/>
      <dgm:spPr/>
      <dgm:t>
        <a:bodyPr/>
        <a:lstStyle/>
        <a:p>
          <a:r>
            <a:rPr lang="en-IN" dirty="0"/>
            <a:t>Bangalore's revenue is strong, but its average rating is quite low. To improve this, focus on enhancing customer experience and service quality. Implementing facility upgrades and a robust feedback mechanism will help boost overall satisfaction.</a:t>
          </a:r>
          <a:endParaRPr lang="en-US" dirty="0"/>
        </a:p>
      </dgm:t>
    </dgm:pt>
    <dgm:pt modelId="{D19FECE2-537D-4B20-BDF0-7DE8B692C6D4}" type="parTrans" cxnId="{9BC33CE8-3AA9-4C01-AEA3-0BB6FE2A1400}">
      <dgm:prSet/>
      <dgm:spPr/>
      <dgm:t>
        <a:bodyPr/>
        <a:lstStyle/>
        <a:p>
          <a:endParaRPr lang="en-US"/>
        </a:p>
      </dgm:t>
    </dgm:pt>
    <dgm:pt modelId="{4F14F61C-A40A-4FE3-AF10-E2A2CD416F54}" type="sibTrans" cxnId="{9BC33CE8-3AA9-4C01-AEA3-0BB6FE2A1400}">
      <dgm:prSet/>
      <dgm:spPr/>
      <dgm:t>
        <a:bodyPr/>
        <a:lstStyle/>
        <a:p>
          <a:endParaRPr lang="en-US"/>
        </a:p>
      </dgm:t>
    </dgm:pt>
    <dgm:pt modelId="{8A356963-60C5-44A2-9712-1E15208DC8AF}">
      <dgm:prSet/>
      <dgm:spPr/>
      <dgm:t>
        <a:bodyPr/>
        <a:lstStyle/>
        <a:p>
          <a:r>
            <a:rPr lang="en-IN" dirty="0"/>
            <a:t>Despite having similar average ratings, business hotels are generating less revenue than luxury hotels. To address this, it’s essential to upgrade amenities, improve service quality, and implement targeted changes to enhance the overall guest experience at business hotels. These adjustments could help bridge the revenue gap.</a:t>
          </a:r>
          <a:endParaRPr lang="en-US" dirty="0"/>
        </a:p>
      </dgm:t>
    </dgm:pt>
    <dgm:pt modelId="{5E509882-8E04-4B56-85EC-23767E61F53D}" type="parTrans" cxnId="{8DA5385B-9F5B-42F7-AF9C-C9109054E8EC}">
      <dgm:prSet/>
      <dgm:spPr/>
      <dgm:t>
        <a:bodyPr/>
        <a:lstStyle/>
        <a:p>
          <a:endParaRPr lang="en-US"/>
        </a:p>
      </dgm:t>
    </dgm:pt>
    <dgm:pt modelId="{F07FFA47-7D7D-4F1F-AAF5-CEBF29B54E9B}" type="sibTrans" cxnId="{8DA5385B-9F5B-42F7-AF9C-C9109054E8EC}">
      <dgm:prSet/>
      <dgm:spPr/>
      <dgm:t>
        <a:bodyPr/>
        <a:lstStyle/>
        <a:p>
          <a:endParaRPr lang="en-US"/>
        </a:p>
      </dgm:t>
    </dgm:pt>
    <dgm:pt modelId="{ADCDD407-4106-DC47-B2E0-50FD7F4C240D}" type="pres">
      <dgm:prSet presAssocID="{98D40183-3DBA-4E9E-8F10-570A1602044C}" presName="linear" presStyleCnt="0">
        <dgm:presLayoutVars>
          <dgm:animLvl val="lvl"/>
          <dgm:resizeHandles val="exact"/>
        </dgm:presLayoutVars>
      </dgm:prSet>
      <dgm:spPr/>
    </dgm:pt>
    <dgm:pt modelId="{FB632801-B8FC-7A4E-B28B-EF26C43DBF9C}" type="pres">
      <dgm:prSet presAssocID="{5DD0ED4D-3323-4EF1-B8CD-E0E4B1DA7BDA}" presName="parentText" presStyleLbl="node1" presStyleIdx="0" presStyleCnt="4">
        <dgm:presLayoutVars>
          <dgm:chMax val="0"/>
          <dgm:bulletEnabled val="1"/>
        </dgm:presLayoutVars>
      </dgm:prSet>
      <dgm:spPr/>
    </dgm:pt>
    <dgm:pt modelId="{3D709D09-9B9F-8A40-9F03-A8A06BC72D0F}" type="pres">
      <dgm:prSet presAssocID="{A2E737A4-2E9A-498F-A07C-D3A5CC7B9DD6}" presName="spacer" presStyleCnt="0"/>
      <dgm:spPr/>
    </dgm:pt>
    <dgm:pt modelId="{18ADA155-41A0-A148-BDB7-969057391F2F}" type="pres">
      <dgm:prSet presAssocID="{1D3707D3-12DE-4CCE-AFFE-C3839E47EA51}" presName="parentText" presStyleLbl="node1" presStyleIdx="1" presStyleCnt="4">
        <dgm:presLayoutVars>
          <dgm:chMax val="0"/>
          <dgm:bulletEnabled val="1"/>
        </dgm:presLayoutVars>
      </dgm:prSet>
      <dgm:spPr/>
    </dgm:pt>
    <dgm:pt modelId="{75039D1D-F474-924E-9217-3D6DF0E5145A}" type="pres">
      <dgm:prSet presAssocID="{310B04E4-CA16-4F85-97B3-31D806C6E99A}" presName="spacer" presStyleCnt="0"/>
      <dgm:spPr/>
    </dgm:pt>
    <dgm:pt modelId="{FFAAC58F-D5C9-244C-BD90-156558030145}" type="pres">
      <dgm:prSet presAssocID="{F25B31C2-CDB9-462E-A39F-FA3D91B208D2}" presName="parentText" presStyleLbl="node1" presStyleIdx="2" presStyleCnt="4">
        <dgm:presLayoutVars>
          <dgm:chMax val="0"/>
          <dgm:bulletEnabled val="1"/>
        </dgm:presLayoutVars>
      </dgm:prSet>
      <dgm:spPr/>
    </dgm:pt>
    <dgm:pt modelId="{682CC9DC-02EC-5345-88B0-705B92E3E2C8}" type="pres">
      <dgm:prSet presAssocID="{4F14F61C-A40A-4FE3-AF10-E2A2CD416F54}" presName="spacer" presStyleCnt="0"/>
      <dgm:spPr/>
    </dgm:pt>
    <dgm:pt modelId="{2B2C25C9-15D3-2C47-9AB0-5BAFFA77ECD0}" type="pres">
      <dgm:prSet presAssocID="{8A356963-60C5-44A2-9712-1E15208DC8AF}" presName="parentText" presStyleLbl="node1" presStyleIdx="3" presStyleCnt="4">
        <dgm:presLayoutVars>
          <dgm:chMax val="0"/>
          <dgm:bulletEnabled val="1"/>
        </dgm:presLayoutVars>
      </dgm:prSet>
      <dgm:spPr/>
    </dgm:pt>
  </dgm:ptLst>
  <dgm:cxnLst>
    <dgm:cxn modelId="{07B4010E-57DE-4B95-8CE7-6F962E631C48}" srcId="{98D40183-3DBA-4E9E-8F10-570A1602044C}" destId="{5DD0ED4D-3323-4EF1-B8CD-E0E4B1DA7BDA}" srcOrd="0" destOrd="0" parTransId="{E54B2A99-4CC0-4D0F-BB02-6CC2B4605B91}" sibTransId="{A2E737A4-2E9A-498F-A07C-D3A5CC7B9DD6}"/>
    <dgm:cxn modelId="{47772C16-B9E4-EC4C-9A0D-9A48922090CD}" type="presOf" srcId="{1D3707D3-12DE-4CCE-AFFE-C3839E47EA51}" destId="{18ADA155-41A0-A148-BDB7-969057391F2F}" srcOrd="0" destOrd="0" presId="urn:microsoft.com/office/officeart/2005/8/layout/vList2"/>
    <dgm:cxn modelId="{298E9723-8B42-BF4B-A30B-5F90F7523774}" type="presOf" srcId="{F25B31C2-CDB9-462E-A39F-FA3D91B208D2}" destId="{FFAAC58F-D5C9-244C-BD90-156558030145}" srcOrd="0" destOrd="0" presId="urn:microsoft.com/office/officeart/2005/8/layout/vList2"/>
    <dgm:cxn modelId="{8DB02643-1E59-0843-8C58-521B2D0948DD}" type="presOf" srcId="{8A356963-60C5-44A2-9712-1E15208DC8AF}" destId="{2B2C25C9-15D3-2C47-9AB0-5BAFFA77ECD0}" srcOrd="0" destOrd="0" presId="urn:microsoft.com/office/officeart/2005/8/layout/vList2"/>
    <dgm:cxn modelId="{8DA5385B-9F5B-42F7-AF9C-C9109054E8EC}" srcId="{98D40183-3DBA-4E9E-8F10-570A1602044C}" destId="{8A356963-60C5-44A2-9712-1E15208DC8AF}" srcOrd="3" destOrd="0" parTransId="{5E509882-8E04-4B56-85EC-23767E61F53D}" sibTransId="{F07FFA47-7D7D-4F1F-AAF5-CEBF29B54E9B}"/>
    <dgm:cxn modelId="{EA96EA65-DC0D-7C4D-BFCB-DD8B20CDD543}" type="presOf" srcId="{98D40183-3DBA-4E9E-8F10-570A1602044C}" destId="{ADCDD407-4106-DC47-B2E0-50FD7F4C240D}" srcOrd="0" destOrd="0" presId="urn:microsoft.com/office/officeart/2005/8/layout/vList2"/>
    <dgm:cxn modelId="{6AF1ACCA-A5E7-894B-AB6A-5E1E107CBCD2}" type="presOf" srcId="{5DD0ED4D-3323-4EF1-B8CD-E0E4B1DA7BDA}" destId="{FB632801-B8FC-7A4E-B28B-EF26C43DBF9C}" srcOrd="0" destOrd="0" presId="urn:microsoft.com/office/officeart/2005/8/layout/vList2"/>
    <dgm:cxn modelId="{9BC33CE8-3AA9-4C01-AEA3-0BB6FE2A1400}" srcId="{98D40183-3DBA-4E9E-8F10-570A1602044C}" destId="{F25B31C2-CDB9-462E-A39F-FA3D91B208D2}" srcOrd="2" destOrd="0" parTransId="{D19FECE2-537D-4B20-BDF0-7DE8B692C6D4}" sibTransId="{4F14F61C-A40A-4FE3-AF10-E2A2CD416F54}"/>
    <dgm:cxn modelId="{617631F0-E4E0-4132-ACE6-B7DD08A3414B}" srcId="{98D40183-3DBA-4E9E-8F10-570A1602044C}" destId="{1D3707D3-12DE-4CCE-AFFE-C3839E47EA51}" srcOrd="1" destOrd="0" parTransId="{B43A921E-10EC-4402-8612-2F2B7C09AF67}" sibTransId="{310B04E4-CA16-4F85-97B3-31D806C6E99A}"/>
    <dgm:cxn modelId="{F0B5284E-E6B6-5649-B29D-B70DB8FC7F75}" type="presParOf" srcId="{ADCDD407-4106-DC47-B2E0-50FD7F4C240D}" destId="{FB632801-B8FC-7A4E-B28B-EF26C43DBF9C}" srcOrd="0" destOrd="0" presId="urn:microsoft.com/office/officeart/2005/8/layout/vList2"/>
    <dgm:cxn modelId="{044150E6-D1BE-C84D-89EC-C7BD2F0BFC60}" type="presParOf" srcId="{ADCDD407-4106-DC47-B2E0-50FD7F4C240D}" destId="{3D709D09-9B9F-8A40-9F03-A8A06BC72D0F}" srcOrd="1" destOrd="0" presId="urn:microsoft.com/office/officeart/2005/8/layout/vList2"/>
    <dgm:cxn modelId="{1366F625-F3E1-E54E-8611-02DEE4AF1CA8}" type="presParOf" srcId="{ADCDD407-4106-DC47-B2E0-50FD7F4C240D}" destId="{18ADA155-41A0-A148-BDB7-969057391F2F}" srcOrd="2" destOrd="0" presId="urn:microsoft.com/office/officeart/2005/8/layout/vList2"/>
    <dgm:cxn modelId="{BB6AC14D-0AF2-9243-B082-10AD95435C60}" type="presParOf" srcId="{ADCDD407-4106-DC47-B2E0-50FD7F4C240D}" destId="{75039D1D-F474-924E-9217-3D6DF0E5145A}" srcOrd="3" destOrd="0" presId="urn:microsoft.com/office/officeart/2005/8/layout/vList2"/>
    <dgm:cxn modelId="{09B5455F-0940-E149-B90A-67C419E86212}" type="presParOf" srcId="{ADCDD407-4106-DC47-B2E0-50FD7F4C240D}" destId="{FFAAC58F-D5C9-244C-BD90-156558030145}" srcOrd="4" destOrd="0" presId="urn:microsoft.com/office/officeart/2005/8/layout/vList2"/>
    <dgm:cxn modelId="{7DE99204-AAE7-4848-8D2E-165867F172ED}" type="presParOf" srcId="{ADCDD407-4106-DC47-B2E0-50FD7F4C240D}" destId="{682CC9DC-02EC-5345-88B0-705B92E3E2C8}" srcOrd="5" destOrd="0" presId="urn:microsoft.com/office/officeart/2005/8/layout/vList2"/>
    <dgm:cxn modelId="{FEAD2A97-5CBB-C444-AE59-268C9CF45948}" type="presParOf" srcId="{ADCDD407-4106-DC47-B2E0-50FD7F4C240D}" destId="{2B2C25C9-15D3-2C47-9AB0-5BAFFA77ECD0}"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77F39D-0642-49F4-AE38-FEB5C37CCC5E}">
      <dsp:nvSpPr>
        <dsp:cNvPr id="0" name=""/>
        <dsp:cNvSpPr/>
      </dsp:nvSpPr>
      <dsp:spPr>
        <a:xfrm>
          <a:off x="2016" y="311724"/>
          <a:ext cx="567590" cy="56759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5953F7-E2F3-4B13-8FA6-0AAADF4D57E6}">
      <dsp:nvSpPr>
        <dsp:cNvPr id="0" name=""/>
        <dsp:cNvSpPr/>
      </dsp:nvSpPr>
      <dsp:spPr>
        <a:xfrm>
          <a:off x="121210" y="430918"/>
          <a:ext cx="329202" cy="3292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EBC256-7747-4DE0-A7AC-7A22B347DB53}">
      <dsp:nvSpPr>
        <dsp:cNvPr id="0" name=""/>
        <dsp:cNvSpPr/>
      </dsp:nvSpPr>
      <dsp:spPr>
        <a:xfrm>
          <a:off x="691234" y="311724"/>
          <a:ext cx="1337892" cy="567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a:t>COMPANY OVERVIEW</a:t>
          </a:r>
          <a:endParaRPr lang="en-US" sz="1100" kern="1200"/>
        </a:p>
      </dsp:txBody>
      <dsp:txXfrm>
        <a:off x="691234" y="311724"/>
        <a:ext cx="1337892" cy="567590"/>
      </dsp:txXfrm>
    </dsp:sp>
    <dsp:sp modelId="{8B8C0392-2F68-4E11-86FB-CFE9A03953CA}">
      <dsp:nvSpPr>
        <dsp:cNvPr id="0" name=""/>
        <dsp:cNvSpPr/>
      </dsp:nvSpPr>
      <dsp:spPr>
        <a:xfrm>
          <a:off x="2262243" y="311724"/>
          <a:ext cx="567590" cy="56759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B1EC6C-EBBA-4D50-9F80-55227215A1AD}">
      <dsp:nvSpPr>
        <dsp:cNvPr id="0" name=""/>
        <dsp:cNvSpPr/>
      </dsp:nvSpPr>
      <dsp:spPr>
        <a:xfrm>
          <a:off x="2381437" y="430918"/>
          <a:ext cx="329202" cy="3292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E722342-25AA-4632-AB80-ACB014B0161A}">
      <dsp:nvSpPr>
        <dsp:cNvPr id="0" name=""/>
        <dsp:cNvSpPr/>
      </dsp:nvSpPr>
      <dsp:spPr>
        <a:xfrm>
          <a:off x="2951461" y="311724"/>
          <a:ext cx="1337892" cy="567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a:t>BUSINESS MODEL</a:t>
          </a:r>
          <a:endParaRPr lang="en-US" sz="1100" kern="1200"/>
        </a:p>
      </dsp:txBody>
      <dsp:txXfrm>
        <a:off x="2951461" y="311724"/>
        <a:ext cx="1337892" cy="567590"/>
      </dsp:txXfrm>
    </dsp:sp>
    <dsp:sp modelId="{3A0E717E-7AA2-4BE6-B5E4-7E8728A576D3}">
      <dsp:nvSpPr>
        <dsp:cNvPr id="0" name=""/>
        <dsp:cNvSpPr/>
      </dsp:nvSpPr>
      <dsp:spPr>
        <a:xfrm>
          <a:off x="4522470" y="311724"/>
          <a:ext cx="567590" cy="56759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61BD77-5D65-437D-A969-88214D2F3B62}">
      <dsp:nvSpPr>
        <dsp:cNvPr id="0" name=""/>
        <dsp:cNvSpPr/>
      </dsp:nvSpPr>
      <dsp:spPr>
        <a:xfrm>
          <a:off x="4641664" y="430918"/>
          <a:ext cx="329202" cy="3292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CD28BA-90F9-4C50-BFAC-F4CF440E0784}">
      <dsp:nvSpPr>
        <dsp:cNvPr id="0" name=""/>
        <dsp:cNvSpPr/>
      </dsp:nvSpPr>
      <dsp:spPr>
        <a:xfrm>
          <a:off x="5211687" y="311724"/>
          <a:ext cx="1337892" cy="567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a:t>PROBLEM STATEMENT</a:t>
          </a:r>
          <a:endParaRPr lang="en-US" sz="1100" kern="1200"/>
        </a:p>
      </dsp:txBody>
      <dsp:txXfrm>
        <a:off x="5211687" y="311724"/>
        <a:ext cx="1337892" cy="567590"/>
      </dsp:txXfrm>
    </dsp:sp>
    <dsp:sp modelId="{68F1C750-2DAF-4105-BCC8-E63BC97F7C77}">
      <dsp:nvSpPr>
        <dsp:cNvPr id="0" name=""/>
        <dsp:cNvSpPr/>
      </dsp:nvSpPr>
      <dsp:spPr>
        <a:xfrm>
          <a:off x="2016" y="1424354"/>
          <a:ext cx="567590" cy="56759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E78DDA-A93B-4855-9601-FC674975B17A}">
      <dsp:nvSpPr>
        <dsp:cNvPr id="0" name=""/>
        <dsp:cNvSpPr/>
      </dsp:nvSpPr>
      <dsp:spPr>
        <a:xfrm>
          <a:off x="121210" y="1543548"/>
          <a:ext cx="329202" cy="3292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5BBB71-E4AF-45A5-8073-26D310BE9139}">
      <dsp:nvSpPr>
        <dsp:cNvPr id="0" name=""/>
        <dsp:cNvSpPr/>
      </dsp:nvSpPr>
      <dsp:spPr>
        <a:xfrm>
          <a:off x="691234" y="1424354"/>
          <a:ext cx="1337892" cy="567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a:t>UNDERSTANDING</a:t>
          </a:r>
          <a:r>
            <a:rPr lang="en-US" sz="1100" b="1" i="1" u="sng" kern="1200"/>
            <a:t> </a:t>
          </a:r>
          <a:r>
            <a:rPr lang="en-US" sz="1100" b="0" i="0" kern="1200"/>
            <a:t>IMPORTANT BUSINESS TERMS</a:t>
          </a:r>
          <a:endParaRPr lang="en-US" sz="1100" kern="1200"/>
        </a:p>
      </dsp:txBody>
      <dsp:txXfrm>
        <a:off x="691234" y="1424354"/>
        <a:ext cx="1337892" cy="567590"/>
      </dsp:txXfrm>
    </dsp:sp>
    <dsp:sp modelId="{CBFFB231-2442-4B97-9194-BB75C119AE94}">
      <dsp:nvSpPr>
        <dsp:cNvPr id="0" name=""/>
        <dsp:cNvSpPr/>
      </dsp:nvSpPr>
      <dsp:spPr>
        <a:xfrm>
          <a:off x="2262243" y="1424354"/>
          <a:ext cx="567590" cy="56759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359BD7-5777-4FBE-9E8C-7A4906362937}">
      <dsp:nvSpPr>
        <dsp:cNvPr id="0" name=""/>
        <dsp:cNvSpPr/>
      </dsp:nvSpPr>
      <dsp:spPr>
        <a:xfrm>
          <a:off x="2381437" y="1543548"/>
          <a:ext cx="329202" cy="3292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927534-6F87-4C31-BFD5-7008A3A7BCD9}">
      <dsp:nvSpPr>
        <dsp:cNvPr id="0" name=""/>
        <dsp:cNvSpPr/>
      </dsp:nvSpPr>
      <dsp:spPr>
        <a:xfrm>
          <a:off x="2951461" y="1424354"/>
          <a:ext cx="1337892" cy="567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a:t>REVENUE REALIZED VS REVENUE GENERATED</a:t>
          </a:r>
          <a:endParaRPr lang="en-US" sz="1100" kern="1200"/>
        </a:p>
      </dsp:txBody>
      <dsp:txXfrm>
        <a:off x="2951461" y="1424354"/>
        <a:ext cx="1337892" cy="567590"/>
      </dsp:txXfrm>
    </dsp:sp>
    <dsp:sp modelId="{132C0638-3A12-4F8B-BD16-16D41F0A68B3}">
      <dsp:nvSpPr>
        <dsp:cNvPr id="0" name=""/>
        <dsp:cNvSpPr/>
      </dsp:nvSpPr>
      <dsp:spPr>
        <a:xfrm>
          <a:off x="4522470" y="1424354"/>
          <a:ext cx="567590" cy="56759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7733B2-9DE5-4C10-AECA-8EF058084DA6}">
      <dsp:nvSpPr>
        <dsp:cNvPr id="0" name=""/>
        <dsp:cNvSpPr/>
      </dsp:nvSpPr>
      <dsp:spPr>
        <a:xfrm>
          <a:off x="4641664" y="1543548"/>
          <a:ext cx="329202" cy="3292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10C543-807D-4400-BAFD-457003AEC9C1}">
      <dsp:nvSpPr>
        <dsp:cNvPr id="0" name=""/>
        <dsp:cNvSpPr/>
      </dsp:nvSpPr>
      <dsp:spPr>
        <a:xfrm>
          <a:off x="5211687" y="1424354"/>
          <a:ext cx="1337892" cy="567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a:t>DASHBOARD</a:t>
          </a:r>
          <a:endParaRPr lang="en-US" sz="1100" kern="1200"/>
        </a:p>
      </dsp:txBody>
      <dsp:txXfrm>
        <a:off x="5211687" y="1424354"/>
        <a:ext cx="1337892" cy="567590"/>
      </dsp:txXfrm>
    </dsp:sp>
    <dsp:sp modelId="{832C53B8-DBB8-4096-8FB1-9C35AE85A978}">
      <dsp:nvSpPr>
        <dsp:cNvPr id="0" name=""/>
        <dsp:cNvSpPr/>
      </dsp:nvSpPr>
      <dsp:spPr>
        <a:xfrm>
          <a:off x="2016" y="2536985"/>
          <a:ext cx="567590" cy="56759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985E4E-9FC7-4ECC-9F09-C657D8F7369B}">
      <dsp:nvSpPr>
        <dsp:cNvPr id="0" name=""/>
        <dsp:cNvSpPr/>
      </dsp:nvSpPr>
      <dsp:spPr>
        <a:xfrm>
          <a:off x="121210" y="2656179"/>
          <a:ext cx="329202" cy="329202"/>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1FA754-C546-4849-B91F-661B95CB4267}">
      <dsp:nvSpPr>
        <dsp:cNvPr id="0" name=""/>
        <dsp:cNvSpPr/>
      </dsp:nvSpPr>
      <dsp:spPr>
        <a:xfrm>
          <a:off x="589126" y="2568815"/>
          <a:ext cx="1542108" cy="503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dirty="0"/>
            <a:t>INSIGHTS AND RECOMMENDATION</a:t>
          </a:r>
          <a:endParaRPr lang="en-US" sz="1100" kern="1200" dirty="0"/>
        </a:p>
      </dsp:txBody>
      <dsp:txXfrm>
        <a:off x="589126" y="2568815"/>
        <a:ext cx="1542108" cy="5039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632801-B8FC-7A4E-B28B-EF26C43DBF9C}">
      <dsp:nvSpPr>
        <dsp:cNvPr id="0" name=""/>
        <dsp:cNvSpPr/>
      </dsp:nvSpPr>
      <dsp:spPr>
        <a:xfrm>
          <a:off x="0" y="105863"/>
          <a:ext cx="6391275" cy="1228500"/>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kern="1200" dirty="0"/>
            <a:t>Delhi has high average rating but its revenue lags. To address this, it's recommended to implement targeted marketing campaigns to attract more visitors and optimize pricing strategies to boost overall revenue.</a:t>
          </a:r>
          <a:endParaRPr lang="en-US" sz="1400" kern="1200" dirty="0"/>
        </a:p>
      </dsp:txBody>
      <dsp:txXfrm>
        <a:off x="59970" y="165833"/>
        <a:ext cx="6271335" cy="1108560"/>
      </dsp:txXfrm>
    </dsp:sp>
    <dsp:sp modelId="{18ADA155-41A0-A148-BDB7-969057391F2F}">
      <dsp:nvSpPr>
        <dsp:cNvPr id="0" name=""/>
        <dsp:cNvSpPr/>
      </dsp:nvSpPr>
      <dsp:spPr>
        <a:xfrm>
          <a:off x="0" y="1374683"/>
          <a:ext cx="6391275" cy="1228500"/>
        </a:xfrm>
        <a:prstGeom prst="roundRect">
          <a:avLst/>
        </a:prstGeom>
        <a:solidFill>
          <a:schemeClr val="accent5">
            <a:hueOff val="812808"/>
            <a:satOff val="-6481"/>
            <a:lumOff val="-490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kern="1200" dirty="0"/>
            <a:t>Despite sharing similar average ratings with other room classes, Presidential and Standard rooms generate lower revenue. To address this, it's recommended to review pricing strategies and focus on enhancing the customer experience to optimize revenue from these room types.</a:t>
          </a:r>
          <a:endParaRPr lang="en-US" sz="1400" kern="1200" dirty="0"/>
        </a:p>
      </dsp:txBody>
      <dsp:txXfrm>
        <a:off x="59970" y="1434653"/>
        <a:ext cx="6271335" cy="1108560"/>
      </dsp:txXfrm>
    </dsp:sp>
    <dsp:sp modelId="{FFAAC58F-D5C9-244C-BD90-156558030145}">
      <dsp:nvSpPr>
        <dsp:cNvPr id="0" name=""/>
        <dsp:cNvSpPr/>
      </dsp:nvSpPr>
      <dsp:spPr>
        <a:xfrm>
          <a:off x="0" y="2643503"/>
          <a:ext cx="6391275" cy="1228500"/>
        </a:xfrm>
        <a:prstGeom prst="roundRect">
          <a:avLst/>
        </a:prstGeom>
        <a:solidFill>
          <a:schemeClr val="accent5">
            <a:hueOff val="1625617"/>
            <a:satOff val="-12962"/>
            <a:lumOff val="-980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kern="1200" dirty="0"/>
            <a:t>Bangalore's revenue is strong, but its average rating is quite low. To improve this, focus on enhancing customer experience and service quality. Implementing facility upgrades and a robust feedback mechanism will help boost overall satisfaction.</a:t>
          </a:r>
          <a:endParaRPr lang="en-US" sz="1400" kern="1200" dirty="0"/>
        </a:p>
      </dsp:txBody>
      <dsp:txXfrm>
        <a:off x="59970" y="2703473"/>
        <a:ext cx="6271335" cy="1108560"/>
      </dsp:txXfrm>
    </dsp:sp>
    <dsp:sp modelId="{2B2C25C9-15D3-2C47-9AB0-5BAFFA77ECD0}">
      <dsp:nvSpPr>
        <dsp:cNvPr id="0" name=""/>
        <dsp:cNvSpPr/>
      </dsp:nvSpPr>
      <dsp:spPr>
        <a:xfrm>
          <a:off x="0" y="3912323"/>
          <a:ext cx="6391275" cy="1228500"/>
        </a:xfrm>
        <a:prstGeom prst="roundRect">
          <a:avLst/>
        </a:prstGeom>
        <a:solidFill>
          <a:schemeClr val="accent5">
            <a:hueOff val="2438425"/>
            <a:satOff val="-19443"/>
            <a:lumOff val="-1470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kern="1200" dirty="0"/>
            <a:t>Despite having similar average ratings, business hotels are generating less revenue than luxury hotels. To address this, it’s essential to upgrade amenities, improve service quality, and implement targeted changes to enhance the overall guest experience at business hotels. These adjustments could help bridge the revenue gap.</a:t>
          </a:r>
          <a:endParaRPr lang="en-US" sz="1400" kern="1200" dirty="0"/>
        </a:p>
      </dsp:txBody>
      <dsp:txXfrm>
        <a:off x="59970" y="3972293"/>
        <a:ext cx="6271335" cy="110856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CE5810-BC7E-1D43-BB37-9F111B4417F0}" type="datetimeFigureOut">
              <a:rPr lang="en-US" smtClean="0"/>
              <a:t>9/27/24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BD8D90-D158-2B45-B198-D4DB6F8E74A4}" type="slidenum">
              <a:rPr lang="en-US" smtClean="0"/>
              <a:t>‹#›</a:t>
            </a:fld>
            <a:endParaRPr lang="en-US"/>
          </a:p>
        </p:txBody>
      </p:sp>
    </p:spTree>
    <p:extLst>
      <p:ext uri="{BB962C8B-B14F-4D97-AF65-F5344CB8AC3E}">
        <p14:creationId xmlns:p14="http://schemas.microsoft.com/office/powerpoint/2010/main" val="3371909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Hie all </a:t>
            </a:r>
            <a:r>
              <a:rPr lang="en-US" dirty="0" err="1"/>
              <a:t>i</a:t>
            </a:r>
            <a:r>
              <a:rPr lang="en-US" dirty="0"/>
              <a:t> am Srishti a Data Analyst, today </a:t>
            </a:r>
            <a:r>
              <a:rPr lang="en-US" dirty="0" err="1"/>
              <a:t>i</a:t>
            </a:r>
            <a:r>
              <a:rPr lang="en-US" dirty="0"/>
              <a:t> will be presenting my Project on </a:t>
            </a:r>
            <a:r>
              <a:rPr lang="en-US" dirty="0" err="1"/>
              <a:t>Hosptality</a:t>
            </a:r>
            <a:r>
              <a:rPr lang="en-US" dirty="0"/>
              <a:t> Analysis that </a:t>
            </a:r>
            <a:r>
              <a:rPr lang="en-US" dirty="0" err="1"/>
              <a:t>i</a:t>
            </a:r>
            <a:r>
              <a:rPr lang="en-US" dirty="0"/>
              <a:t> have created during my journey with </a:t>
            </a:r>
            <a:r>
              <a:rPr lang="en-US" dirty="0" err="1"/>
              <a:t>Codebasics</a:t>
            </a:r>
            <a:r>
              <a:rPr lang="en-US" dirty="0"/>
              <a:t> bootcamp 3.o..So without any further delay let's go ahead and explore it.</a:t>
            </a:r>
          </a:p>
        </p:txBody>
      </p:sp>
      <p:sp>
        <p:nvSpPr>
          <p:cNvPr id="4" name="Slide Number Placeholder 3"/>
          <p:cNvSpPr>
            <a:spLocks noGrp="1"/>
          </p:cNvSpPr>
          <p:nvPr>
            <p:ph type="sldNum" sz="quarter" idx="5"/>
          </p:nvPr>
        </p:nvSpPr>
        <p:spPr/>
        <p:txBody>
          <a:bodyPr/>
          <a:lstStyle/>
          <a:p>
            <a:fld id="{88BD8D90-D158-2B45-B198-D4DB6F8E74A4}" type="slidenum">
              <a:rPr lang="en-US" smtClean="0"/>
              <a:t>1</a:t>
            </a:fld>
            <a:endParaRPr lang="en-US"/>
          </a:p>
        </p:txBody>
      </p:sp>
    </p:spTree>
    <p:extLst>
      <p:ext uri="{BB962C8B-B14F-4D97-AF65-F5344CB8AC3E}">
        <p14:creationId xmlns:p14="http://schemas.microsoft.com/office/powerpoint/2010/main" val="37495420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ahead we also need to understand the difference between revenue realized and revenue generated  </a:t>
            </a:r>
            <a:endParaRPr lang="en-IN" dirty="0"/>
          </a:p>
          <a:p>
            <a:pPr>
              <a:buFont typeface="+mj-lt"/>
              <a:buAutoNum type="arabicPeriod"/>
            </a:pPr>
            <a:r>
              <a:rPr lang="en-IN" b="1" dirty="0"/>
              <a:t>Revenue Realized</a:t>
            </a:r>
            <a:r>
              <a:rPr lang="en-IN" dirty="0"/>
              <a:t>:</a:t>
            </a:r>
          </a:p>
          <a:p>
            <a:pPr marL="742950" lvl="1" indent="-285750">
              <a:buFont typeface="+mj-lt"/>
              <a:buAutoNum type="arabicPeriod"/>
            </a:pPr>
            <a:r>
              <a:rPr lang="en-IN" dirty="0"/>
              <a:t>is the money the business has actually received. In hotels, it refers to the amount collected after a guest has checked out and paid for their stay</a:t>
            </a:r>
          </a:p>
          <a:p>
            <a:pPr marL="742950" lvl="1" indent="-285750">
              <a:buFont typeface="+mj-lt"/>
              <a:buAutoNum type="arabicPeriod"/>
            </a:pPr>
            <a:r>
              <a:rPr lang="en-IN" dirty="0"/>
              <a:t> for </a:t>
            </a:r>
            <a:r>
              <a:rPr lang="en-IN" b="1" dirty="0"/>
              <a:t>Example</a:t>
            </a:r>
            <a:r>
              <a:rPr lang="en-IN" dirty="0"/>
              <a:t>: If a guest stays for three nights and pays when they check out, the payment made at checkout is the revenue realized. </a:t>
            </a:r>
          </a:p>
          <a:p>
            <a:pPr marL="742950" lvl="1" indent="-285750">
              <a:buFont typeface="+mj-lt"/>
              <a:buAutoNum type="arabicPeriod"/>
            </a:pPr>
            <a:r>
              <a:rPr lang="en-IN" b="1" dirty="0"/>
              <a:t>now Revenue Generated</a:t>
            </a:r>
            <a:r>
              <a:rPr lang="en-IN" dirty="0"/>
              <a:t>:</a:t>
            </a:r>
          </a:p>
          <a:p>
            <a:pPr marL="742950" lvl="1" indent="-285750">
              <a:buFont typeface="+mj-lt"/>
              <a:buAutoNum type="arabicPeriod"/>
            </a:pPr>
            <a:r>
              <a:rPr lang="en-IN" dirty="0"/>
              <a:t>refers to the total potential income from all bookings or sales, whether the payment has been received or not. In hotels, it includes bookings that are made but may still be unpaid, like future reservations or those with pending payments.</a:t>
            </a:r>
          </a:p>
          <a:p>
            <a:pPr marL="742950" lvl="1" indent="-285750">
              <a:buFont typeface="+mj-lt"/>
              <a:buAutoNum type="arabicPeriod"/>
            </a:pPr>
            <a:r>
              <a:rPr lang="en-IN" b="1" dirty="0"/>
              <a:t>Example</a:t>
            </a:r>
            <a:r>
              <a:rPr lang="en-IN" dirty="0"/>
              <a:t>: If a guest books a room for a future date but hasn’t paid yet, the total amount expected from that booking is considered revenue generated.</a:t>
            </a:r>
          </a:p>
          <a:p>
            <a:endParaRPr lang="en-US" dirty="0"/>
          </a:p>
        </p:txBody>
      </p:sp>
      <p:sp>
        <p:nvSpPr>
          <p:cNvPr id="4" name="Slide Number Placeholder 3"/>
          <p:cNvSpPr>
            <a:spLocks noGrp="1"/>
          </p:cNvSpPr>
          <p:nvPr>
            <p:ph type="sldNum" sz="quarter" idx="5"/>
          </p:nvPr>
        </p:nvSpPr>
        <p:spPr/>
        <p:txBody>
          <a:bodyPr/>
          <a:lstStyle/>
          <a:p>
            <a:fld id="{88BD8D90-D158-2B45-B198-D4DB6F8E74A4}" type="slidenum">
              <a:rPr lang="en-US" smtClean="0"/>
              <a:t>10</a:t>
            </a:fld>
            <a:endParaRPr lang="en-US"/>
          </a:p>
        </p:txBody>
      </p:sp>
    </p:spTree>
    <p:extLst>
      <p:ext uri="{BB962C8B-B14F-4D97-AF65-F5344CB8AC3E}">
        <p14:creationId xmlns:p14="http://schemas.microsoft.com/office/powerpoint/2010/main" val="1354584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the insights that </a:t>
            </a:r>
            <a:r>
              <a:rPr lang="en-US" dirty="0" err="1"/>
              <a:t>i</a:t>
            </a:r>
            <a:r>
              <a:rPr lang="en-US" dirty="0"/>
              <a:t> have drawn after </a:t>
            </a:r>
            <a:r>
              <a:rPr lang="en-US" dirty="0" err="1"/>
              <a:t>anlysing</a:t>
            </a:r>
            <a:r>
              <a:rPr lang="en-US" dirty="0"/>
              <a:t> the data </a:t>
            </a:r>
            <a:r>
              <a:rPr lang="en-IN" dirty="0"/>
              <a:t>insights from the data analysis:</a:t>
            </a:r>
          </a:p>
          <a:p>
            <a:pPr>
              <a:buFont typeface="+mj-lt"/>
              <a:buAutoNum type="arabicPeriod"/>
            </a:pPr>
            <a:r>
              <a:rPr lang="en-IN" dirty="0"/>
              <a:t>Mumbai generated the highest revenue among all cities, </a:t>
            </a:r>
            <a:r>
              <a:rPr lang="en-IN" dirty="0" err="1"/>
              <a:t>totaling</a:t>
            </a:r>
            <a:r>
              <a:rPr lang="en-IN" dirty="0"/>
              <a:t> around ₹661 million, including both weekdays and weekends.</a:t>
            </a:r>
          </a:p>
          <a:p>
            <a:pPr>
              <a:buFont typeface="+mj-lt"/>
              <a:buAutoNum type="arabicPeriod"/>
            </a:pPr>
            <a:r>
              <a:rPr lang="en-IN" dirty="0"/>
              <a:t>Even though Delhi has the highest average customer rating, it recorded the lowest revenue at approximately ₹291 million.</a:t>
            </a:r>
          </a:p>
          <a:p>
            <a:pPr>
              <a:buFont typeface="+mj-lt"/>
              <a:buAutoNum type="arabicPeriod"/>
            </a:pPr>
            <a:r>
              <a:rPr lang="en-IN" dirty="0"/>
              <a:t>A large portion of the total revenue comes from luxury hotels, which contribute 62.17% of the overall earnings.</a:t>
            </a:r>
          </a:p>
          <a:p>
            <a:pPr>
              <a:buFont typeface="+mj-lt"/>
              <a:buAutoNum type="arabicPeriod"/>
            </a:pPr>
            <a:r>
              <a:rPr lang="en-IN" dirty="0"/>
              <a:t>MakeMyTrip was the second-most popular booking platform, showing a strong customer preference for this platform.</a:t>
            </a:r>
          </a:p>
          <a:p>
            <a:pPr>
              <a:buFont typeface="+mj-lt"/>
              <a:buAutoNum type="arabicPeriod"/>
            </a:pPr>
            <a:r>
              <a:rPr lang="en-IN" dirty="0"/>
              <a:t>Revenue is significantly higher on weekends, contributing ₹1.16 billion in total.</a:t>
            </a:r>
          </a:p>
          <a:p>
            <a:pPr>
              <a:buFont typeface="+mj-lt"/>
              <a:buAutoNum type="arabicPeriod"/>
            </a:pPr>
            <a:r>
              <a:rPr lang="en-IN" dirty="0"/>
              <a:t>Rooms in the Elite and Premium categories are the top revenue generators among all room classes.</a:t>
            </a:r>
          </a:p>
          <a:p>
            <a:endParaRPr lang="en-US" dirty="0"/>
          </a:p>
        </p:txBody>
      </p:sp>
      <p:sp>
        <p:nvSpPr>
          <p:cNvPr id="4" name="Slide Number Placeholder 3"/>
          <p:cNvSpPr>
            <a:spLocks noGrp="1"/>
          </p:cNvSpPr>
          <p:nvPr>
            <p:ph type="sldNum" sz="quarter" idx="5"/>
          </p:nvPr>
        </p:nvSpPr>
        <p:spPr/>
        <p:txBody>
          <a:bodyPr/>
          <a:lstStyle/>
          <a:p>
            <a:fld id="{88BD8D90-D158-2B45-B198-D4DB6F8E74A4}" type="slidenum">
              <a:rPr lang="en-US" smtClean="0"/>
              <a:t>11</a:t>
            </a:fld>
            <a:endParaRPr lang="en-US"/>
          </a:p>
        </p:txBody>
      </p:sp>
    </p:spTree>
    <p:extLst>
      <p:ext uri="{BB962C8B-B14F-4D97-AF65-F5344CB8AC3E}">
        <p14:creationId xmlns:p14="http://schemas.microsoft.com/office/powerpoint/2010/main" val="1332836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now these are my recommendations :</a:t>
            </a:r>
          </a:p>
          <a:p>
            <a:pPr>
              <a:buFont typeface="+mj-lt"/>
              <a:buAutoNum type="arabicPeriod"/>
            </a:pPr>
            <a:r>
              <a:rPr lang="en-IN" dirty="0"/>
              <a:t>Even though Delhi has a good customer rating, its revenue is falling behind. To fix this, we should focus on targeted marketing campaigns to attract more visitors and adjust pricing strategies to increase revenue.</a:t>
            </a:r>
          </a:p>
          <a:p>
            <a:pPr>
              <a:buFont typeface="+mj-lt"/>
              <a:buAutoNum type="arabicPeriod"/>
            </a:pPr>
            <a:endParaRPr lang="en-IN" dirty="0"/>
          </a:p>
          <a:p>
            <a:pPr>
              <a:buFont typeface="+mj-lt"/>
              <a:buAutoNum type="arabicPeriod"/>
            </a:pPr>
            <a:r>
              <a:rPr lang="en-IN" b="1" dirty="0"/>
              <a:t>Presidential and Standard rooms are  underperforming</a:t>
            </a:r>
            <a:r>
              <a:rPr lang="en-IN" dirty="0"/>
              <a:t>: These rooms, despite similar ratings to other room classes, are generating lower revenue. The solution is to review pricing and focus on improving the guest experience for these specific room types to boost their performance.</a:t>
            </a:r>
          </a:p>
          <a:p>
            <a:pPr>
              <a:buFont typeface="+mj-lt"/>
              <a:buAutoNum type="arabicPeriod"/>
            </a:pPr>
            <a:endParaRPr lang="en-IN" dirty="0"/>
          </a:p>
          <a:p>
            <a:pPr>
              <a:buFont typeface="+mj-lt"/>
              <a:buAutoNum type="arabicPeriod"/>
            </a:pPr>
            <a:r>
              <a:rPr lang="en-IN" b="1" dirty="0"/>
              <a:t>Bangalore </a:t>
            </a:r>
            <a:r>
              <a:rPr lang="en-IN" dirty="0"/>
              <a:t>is making good money, but customer ratings are lower. To improve this, we need to focus on upgrading facilities, enhancing the guest experience, and setting up a strong feedback system to raise satisfaction levels.</a:t>
            </a:r>
          </a:p>
          <a:p>
            <a:pPr>
              <a:buFont typeface="+mj-lt"/>
              <a:buAutoNum type="arabicPeriod"/>
            </a:pPr>
            <a:r>
              <a:rPr lang="en-IN" dirty="0"/>
              <a:t>Business hotels, even with similar ratings to luxury hotels, generate less revenue. To address this, it's important to upgrade amenities, improve service quality, and make targeted changes to improve the overall guest experience. These improvements will help close the revenue gap.</a:t>
            </a:r>
          </a:p>
          <a:p>
            <a:endParaRPr lang="en-US" dirty="0"/>
          </a:p>
        </p:txBody>
      </p:sp>
      <p:sp>
        <p:nvSpPr>
          <p:cNvPr id="4" name="Slide Number Placeholder 3"/>
          <p:cNvSpPr>
            <a:spLocks noGrp="1"/>
          </p:cNvSpPr>
          <p:nvPr>
            <p:ph type="sldNum" sz="quarter" idx="5"/>
          </p:nvPr>
        </p:nvSpPr>
        <p:spPr/>
        <p:txBody>
          <a:bodyPr/>
          <a:lstStyle/>
          <a:p>
            <a:fld id="{88BD8D90-D158-2B45-B198-D4DB6F8E74A4}" type="slidenum">
              <a:rPr lang="en-US" smtClean="0"/>
              <a:t>12</a:t>
            </a:fld>
            <a:endParaRPr lang="en-US"/>
          </a:p>
        </p:txBody>
      </p:sp>
    </p:spTree>
    <p:extLst>
      <p:ext uri="{BB962C8B-B14F-4D97-AF65-F5344CB8AC3E}">
        <p14:creationId xmlns:p14="http://schemas.microsoft.com/office/powerpoint/2010/main" val="2302539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 this project gave us some great insights into how the hotel industry is performing and showed areas where things can be improved. I believe these data-driven recommendations will help AtliQ Grands make even better business decisions going forward. I want to give a big thanks to the </a:t>
            </a:r>
            <a:r>
              <a:rPr lang="en-IN" dirty="0" err="1"/>
              <a:t>Codebasics</a:t>
            </a:r>
            <a:r>
              <a:rPr lang="en-IN" dirty="0"/>
              <a:t> team and AtliQ Grands for letting me work on this project – it’s been an amazing learning experience, and I’m really grateful for the trust you’ve shown in me. And lastly, a huge thank you to all of you for taking the time to listen and engage with my presentation. Your support means a lot!"</a:t>
            </a:r>
            <a:endParaRPr lang="en-US" dirty="0"/>
          </a:p>
        </p:txBody>
      </p:sp>
      <p:sp>
        <p:nvSpPr>
          <p:cNvPr id="4" name="Slide Number Placeholder 3"/>
          <p:cNvSpPr>
            <a:spLocks noGrp="1"/>
          </p:cNvSpPr>
          <p:nvPr>
            <p:ph type="sldNum" sz="quarter" idx="5"/>
          </p:nvPr>
        </p:nvSpPr>
        <p:spPr/>
        <p:txBody>
          <a:bodyPr/>
          <a:lstStyle/>
          <a:p>
            <a:fld id="{88BD8D90-D158-2B45-B198-D4DB6F8E74A4}" type="slidenum">
              <a:rPr lang="en-US" smtClean="0"/>
              <a:t>13</a:t>
            </a:fld>
            <a:endParaRPr lang="en-US"/>
          </a:p>
        </p:txBody>
      </p:sp>
    </p:spTree>
    <p:extLst>
      <p:ext uri="{BB962C8B-B14F-4D97-AF65-F5344CB8AC3E}">
        <p14:creationId xmlns:p14="http://schemas.microsoft.com/office/powerpoint/2010/main" val="2618178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Before we dive into the project, I’d like to outline what we’ll be covering today.</a:t>
            </a:r>
          </a:p>
          <a:p>
            <a:r>
              <a:rPr lang="en-IN" dirty="0"/>
              <a:t>First, I’ll provide an overview of the company, giving you a clear context. Next, we’ll discuss the company’s business model to understand how it operates.</a:t>
            </a:r>
          </a:p>
          <a:p>
            <a:endParaRPr lang="en-IN" dirty="0"/>
          </a:p>
          <a:p>
            <a:r>
              <a:rPr lang="en-IN" dirty="0"/>
              <a:t>Following that, we’ll address the problem statement that we’re aiming to solve. To facilitate our discussion, I’ll introduce key business terms related to the hospitality domain, which will help us better grasp the project’s details.</a:t>
            </a:r>
          </a:p>
          <a:p>
            <a:endParaRPr lang="en-IN" dirty="0"/>
          </a:p>
          <a:p>
            <a:r>
              <a:rPr lang="en-IN" dirty="0"/>
              <a:t>Then, I’ll showcase the dashboard I’ve created, which visualizes our findings. Finally, we’ll explore the insights and recommendations that emerged from </a:t>
            </a:r>
            <a:r>
              <a:rPr lang="en-IN" dirty="0" err="1"/>
              <a:t>analyzing</a:t>
            </a:r>
            <a:r>
              <a:rPr lang="en-IN" dirty="0"/>
              <a:t> the provided data.</a:t>
            </a:r>
          </a:p>
          <a:p>
            <a:r>
              <a:rPr lang="en-IN" dirty="0"/>
              <a:t>Let’s get started!”</a:t>
            </a:r>
          </a:p>
        </p:txBody>
      </p:sp>
      <p:sp>
        <p:nvSpPr>
          <p:cNvPr id="4" name="Slide Number Placeholder 3"/>
          <p:cNvSpPr>
            <a:spLocks noGrp="1"/>
          </p:cNvSpPr>
          <p:nvPr>
            <p:ph type="sldNum" sz="quarter" idx="5"/>
          </p:nvPr>
        </p:nvSpPr>
        <p:spPr/>
        <p:txBody>
          <a:bodyPr/>
          <a:lstStyle/>
          <a:p>
            <a:fld id="{88BD8D90-D158-2B45-B198-D4DB6F8E74A4}" type="slidenum">
              <a:rPr lang="en-US" smtClean="0"/>
              <a:t>2</a:t>
            </a:fld>
            <a:endParaRPr lang="en-US"/>
          </a:p>
        </p:txBody>
      </p:sp>
    </p:spTree>
    <p:extLst>
      <p:ext uri="{BB962C8B-B14F-4D97-AF65-F5344CB8AC3E}">
        <p14:creationId xmlns:p14="http://schemas.microsoft.com/office/powerpoint/2010/main" val="2849541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AtliQ</a:t>
            </a:r>
            <a:r>
              <a:rPr lang="en-IN" dirty="0"/>
              <a:t> Grands is a leading name in India’s hospitality sector, </a:t>
            </a:r>
            <a:endParaRPr lang="en-US" dirty="0"/>
          </a:p>
        </p:txBody>
      </p:sp>
      <p:sp>
        <p:nvSpPr>
          <p:cNvPr id="4" name="Slide Number Placeholder 3"/>
          <p:cNvSpPr>
            <a:spLocks noGrp="1"/>
          </p:cNvSpPr>
          <p:nvPr>
            <p:ph type="sldNum" sz="quarter" idx="5"/>
          </p:nvPr>
        </p:nvSpPr>
        <p:spPr/>
        <p:txBody>
          <a:bodyPr/>
          <a:lstStyle/>
          <a:p>
            <a:fld id="{88BD8D90-D158-2B45-B198-D4DB6F8E74A4}" type="slidenum">
              <a:rPr lang="en-US" smtClean="0"/>
              <a:t>3</a:t>
            </a:fld>
            <a:endParaRPr lang="en-US"/>
          </a:p>
        </p:txBody>
      </p:sp>
    </p:spTree>
    <p:extLst>
      <p:ext uri="{BB962C8B-B14F-4D97-AF65-F5344CB8AC3E}">
        <p14:creationId xmlns:p14="http://schemas.microsoft.com/office/powerpoint/2010/main" val="1278869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AtliQ</a:t>
            </a:r>
            <a:r>
              <a:rPr lang="en-IN" dirty="0"/>
              <a:t> Grands it is known for its chain of five-star hotels in major cities like Bangalore, Delhi, Mumbai, and Hyderabad. </a:t>
            </a:r>
            <a:endParaRPr lang="en-US" dirty="0"/>
          </a:p>
        </p:txBody>
      </p:sp>
      <p:sp>
        <p:nvSpPr>
          <p:cNvPr id="4" name="Slide Number Placeholder 3"/>
          <p:cNvSpPr>
            <a:spLocks noGrp="1"/>
          </p:cNvSpPr>
          <p:nvPr>
            <p:ph type="sldNum" sz="quarter" idx="5"/>
          </p:nvPr>
        </p:nvSpPr>
        <p:spPr/>
        <p:txBody>
          <a:bodyPr/>
          <a:lstStyle/>
          <a:p>
            <a:fld id="{88BD8D90-D158-2B45-B198-D4DB6F8E74A4}" type="slidenum">
              <a:rPr lang="en-US" smtClean="0"/>
              <a:t>4</a:t>
            </a:fld>
            <a:endParaRPr lang="en-US"/>
          </a:p>
        </p:txBody>
      </p:sp>
    </p:spTree>
    <p:extLst>
      <p:ext uri="{BB962C8B-B14F-4D97-AF65-F5344CB8AC3E}">
        <p14:creationId xmlns:p14="http://schemas.microsoft.com/office/powerpoint/2010/main" val="4163957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chain of hotel Caters to both business and luxury </a:t>
            </a:r>
            <a:r>
              <a:rPr lang="en-IN" dirty="0" err="1"/>
              <a:t>travelers</a:t>
            </a:r>
            <a:r>
              <a:rPr lang="en-IN" dirty="0"/>
              <a:t>, </a:t>
            </a:r>
            <a:endParaRPr lang="en-US" dirty="0"/>
          </a:p>
        </p:txBody>
      </p:sp>
      <p:sp>
        <p:nvSpPr>
          <p:cNvPr id="4" name="Slide Number Placeholder 3"/>
          <p:cNvSpPr>
            <a:spLocks noGrp="1"/>
          </p:cNvSpPr>
          <p:nvPr>
            <p:ph type="sldNum" sz="quarter" idx="5"/>
          </p:nvPr>
        </p:nvSpPr>
        <p:spPr/>
        <p:txBody>
          <a:bodyPr/>
          <a:lstStyle/>
          <a:p>
            <a:fld id="{88BD8D90-D158-2B45-B198-D4DB6F8E74A4}" type="slidenum">
              <a:rPr lang="en-US" smtClean="0"/>
              <a:t>5</a:t>
            </a:fld>
            <a:endParaRPr lang="en-US"/>
          </a:p>
        </p:txBody>
      </p:sp>
    </p:spTree>
    <p:extLst>
      <p:ext uri="{BB962C8B-B14F-4D97-AF65-F5344CB8AC3E}">
        <p14:creationId xmlns:p14="http://schemas.microsoft.com/office/powerpoint/2010/main" val="3591036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each hotel offers a variety of room options </a:t>
            </a:r>
            <a:r>
              <a:rPr lang="en-IN" dirty="0" err="1"/>
              <a:t>ie</a:t>
            </a:r>
            <a:r>
              <a:rPr lang="en-IN" dirty="0"/>
              <a:t>. elite, </a:t>
            </a:r>
            <a:r>
              <a:rPr lang="en-IN" dirty="0" err="1"/>
              <a:t>presedential</a:t>
            </a:r>
            <a:r>
              <a:rPr lang="en-IN" dirty="0"/>
              <a:t>, premium and standard rooms, tailored to meet the diverse needs of its guests.”</a:t>
            </a:r>
            <a:endParaRPr lang="en-US" dirty="0"/>
          </a:p>
        </p:txBody>
      </p:sp>
      <p:sp>
        <p:nvSpPr>
          <p:cNvPr id="4" name="Slide Number Placeholder 3"/>
          <p:cNvSpPr>
            <a:spLocks noGrp="1"/>
          </p:cNvSpPr>
          <p:nvPr>
            <p:ph type="sldNum" sz="quarter" idx="5"/>
          </p:nvPr>
        </p:nvSpPr>
        <p:spPr/>
        <p:txBody>
          <a:bodyPr/>
          <a:lstStyle/>
          <a:p>
            <a:fld id="{88BD8D90-D158-2B45-B198-D4DB6F8E74A4}" type="slidenum">
              <a:rPr lang="en-US" smtClean="0"/>
              <a:t>6</a:t>
            </a:fld>
            <a:endParaRPr lang="en-US"/>
          </a:p>
        </p:txBody>
      </p:sp>
    </p:spTree>
    <p:extLst>
      <p:ext uri="{BB962C8B-B14F-4D97-AF65-F5344CB8AC3E}">
        <p14:creationId xmlns:p14="http://schemas.microsoft.com/office/powerpoint/2010/main" val="4079076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now let us understand the problem statement </a:t>
            </a:r>
            <a:r>
              <a:rPr lang="en-IN" dirty="0" err="1"/>
              <a:t>AtliQ</a:t>
            </a:r>
            <a:r>
              <a:rPr lang="en-IN" dirty="0"/>
              <a:t> Grands, a well-established hotel chain in India’s luxury and business hotel industry for over 20 years, is currently facing a tough challenge. Despite their long-standing presence, they are losing both market share and revenue. This decline is mainly due to increasing competition and some internal management decisions. To address this, AtliQ Grands is turning to business and data intelligence to make smarter decisions. Since they don’t have their own team for this, they’ve decided to bring in an external service provider to </a:t>
            </a:r>
            <a:r>
              <a:rPr lang="en-IN" dirty="0" err="1"/>
              <a:t>analyze</a:t>
            </a:r>
            <a:r>
              <a:rPr lang="en-IN" dirty="0"/>
              <a:t> their past data and provide actionable insights. As a data analyst, I’ve taken on this task to help AtliQ Grands identify key trends, improve decision-making, and ultimately regain their competitive edge.</a:t>
            </a:r>
            <a:endParaRPr lang="en-US" dirty="0"/>
          </a:p>
        </p:txBody>
      </p:sp>
      <p:sp>
        <p:nvSpPr>
          <p:cNvPr id="4" name="Slide Number Placeholder 3"/>
          <p:cNvSpPr>
            <a:spLocks noGrp="1"/>
          </p:cNvSpPr>
          <p:nvPr>
            <p:ph type="sldNum" sz="quarter" idx="5"/>
          </p:nvPr>
        </p:nvSpPr>
        <p:spPr/>
        <p:txBody>
          <a:bodyPr/>
          <a:lstStyle/>
          <a:p>
            <a:fld id="{88BD8D90-D158-2B45-B198-D4DB6F8E74A4}" type="slidenum">
              <a:rPr lang="en-US" smtClean="0"/>
              <a:t>7</a:t>
            </a:fld>
            <a:endParaRPr lang="en-US"/>
          </a:p>
        </p:txBody>
      </p:sp>
    </p:spTree>
    <p:extLst>
      <p:ext uri="{BB962C8B-B14F-4D97-AF65-F5344CB8AC3E}">
        <p14:creationId xmlns:p14="http://schemas.microsoft.com/office/powerpoint/2010/main" val="744451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understand few important metrics that will help us to analyze and </a:t>
            </a:r>
            <a:r>
              <a:rPr lang="en-US" dirty="0" err="1"/>
              <a:t>understant</a:t>
            </a:r>
            <a:r>
              <a:rPr lang="en-US" dirty="0"/>
              <a:t> the project in detail </a:t>
            </a:r>
          </a:p>
          <a:p>
            <a:endParaRPr lang="en-US" dirty="0"/>
          </a:p>
          <a:p>
            <a:pPr>
              <a:buFont typeface="+mj-lt"/>
              <a:buAutoNum type="arabicPeriod"/>
            </a:pPr>
            <a:r>
              <a:rPr lang="en-IN" b="1" dirty="0"/>
              <a:t>Revenue</a:t>
            </a:r>
            <a:r>
              <a:rPr lang="en-IN" dirty="0"/>
              <a:t>: This is the total amount of money earned from all hotel bookings. It includes income from room charges and other services like dining or spa.</a:t>
            </a:r>
          </a:p>
          <a:p>
            <a:pPr>
              <a:buFont typeface="+mj-lt"/>
              <a:buAutoNum type="arabicPeriod"/>
            </a:pPr>
            <a:endParaRPr lang="en-IN" dirty="0"/>
          </a:p>
          <a:p>
            <a:pPr>
              <a:buFont typeface="+mj-lt"/>
              <a:buAutoNum type="arabicPeriod"/>
            </a:pPr>
            <a:r>
              <a:rPr lang="en-IN" b="1" dirty="0"/>
              <a:t>Total Bookings</a:t>
            </a:r>
            <a:r>
              <a:rPr lang="en-IN" dirty="0"/>
              <a:t>: This refers to the total number of reservations made at all the hotels combined, whether they were completed or not.</a:t>
            </a:r>
          </a:p>
          <a:p>
            <a:pPr>
              <a:buFont typeface="+mj-lt"/>
              <a:buAutoNum type="arabicPeriod"/>
            </a:pPr>
            <a:endParaRPr lang="en-IN" dirty="0"/>
          </a:p>
          <a:p>
            <a:pPr>
              <a:buFont typeface="+mj-lt"/>
              <a:buAutoNum type="arabicPeriod"/>
            </a:pPr>
            <a:r>
              <a:rPr lang="en-IN" b="1" dirty="0"/>
              <a:t>Total </a:t>
            </a:r>
            <a:r>
              <a:rPr lang="en-IN" b="1" dirty="0" err="1"/>
              <a:t>Capacity</a:t>
            </a:r>
            <a:r>
              <a:rPr lang="en-IN" dirty="0" err="1"/>
              <a:t>:refers</a:t>
            </a:r>
            <a:r>
              <a:rPr lang="en-IN" dirty="0"/>
              <a:t> to The total number of rooms available in all hotels, including those that are booked and those that are empty.</a:t>
            </a:r>
          </a:p>
          <a:p>
            <a:pPr>
              <a:buFont typeface="+mj-lt"/>
              <a:buAutoNum type="arabicPeriod"/>
            </a:pPr>
            <a:endParaRPr lang="en-IN" dirty="0"/>
          </a:p>
          <a:p>
            <a:pPr>
              <a:buFont typeface="+mj-lt"/>
              <a:buAutoNum type="arabicPeriod"/>
            </a:pPr>
            <a:r>
              <a:rPr lang="en-IN" b="1" dirty="0"/>
              <a:t>Total Successful Bookings</a:t>
            </a:r>
            <a:r>
              <a:rPr lang="en-IN" dirty="0"/>
              <a:t>: This is the number of bookings that were completed, meaning customers actually stayed in the rooms they reserved.</a:t>
            </a:r>
          </a:p>
          <a:p>
            <a:pPr>
              <a:buFont typeface="+mj-lt"/>
              <a:buAutoNum type="arabicPeriod"/>
            </a:pPr>
            <a:endParaRPr lang="en-IN" dirty="0"/>
          </a:p>
          <a:p>
            <a:pPr>
              <a:buFont typeface="+mj-lt"/>
              <a:buAutoNum type="arabicPeriod"/>
            </a:pPr>
            <a:r>
              <a:rPr lang="en-IN" b="1" dirty="0"/>
              <a:t>Occupancy %</a:t>
            </a:r>
            <a:r>
              <a:rPr lang="en-IN" dirty="0"/>
              <a:t>: This shows how many rooms were occupied compared to the total number of rooms available. It’s a key metric to understand how full the hotels are.</a:t>
            </a:r>
          </a:p>
          <a:p>
            <a:pPr>
              <a:buFont typeface="+mj-lt"/>
              <a:buAutoNum type="arabicPeriod"/>
            </a:pPr>
            <a:endParaRPr lang="en-IN" dirty="0"/>
          </a:p>
          <a:p>
            <a:pPr>
              <a:buFont typeface="+mj-lt"/>
              <a:buAutoNum type="arabicPeriod"/>
            </a:pPr>
            <a:r>
              <a:rPr lang="en-IN" b="1" dirty="0"/>
              <a:t>Average Rating</a:t>
            </a:r>
            <a:r>
              <a:rPr lang="en-IN" dirty="0"/>
              <a:t>: This is the average customer rating given to the hotels, usually on a scale of 1 to 5. It helps to gauge overall customer satisfaction.</a:t>
            </a:r>
          </a:p>
          <a:p>
            <a:pPr>
              <a:buFont typeface="+mj-lt"/>
              <a:buAutoNum type="arabicPeriod"/>
            </a:pPr>
            <a:endParaRPr lang="en-IN" dirty="0"/>
          </a:p>
          <a:p>
            <a:pPr>
              <a:buFont typeface="+mj-lt"/>
              <a:buAutoNum type="arabicPeriod"/>
            </a:pPr>
            <a:r>
              <a:rPr lang="en-IN" b="1" dirty="0"/>
              <a:t>No. of Days</a:t>
            </a:r>
            <a:r>
              <a:rPr lang="en-IN" dirty="0"/>
              <a:t>: This simply refers to the total period for which the data is available and </a:t>
            </a:r>
            <a:r>
              <a:rPr lang="en-IN" dirty="0" err="1"/>
              <a:t>analyzed</a:t>
            </a:r>
            <a:r>
              <a:rPr lang="en-IN" dirty="0"/>
              <a:t>, whether it’s a week, month, or year.</a:t>
            </a:r>
          </a:p>
          <a:p>
            <a:pPr>
              <a:buFont typeface="+mj-lt"/>
              <a:buAutoNum type="arabicPeriod"/>
            </a:pPr>
            <a:endParaRPr lang="en-IN" dirty="0"/>
          </a:p>
          <a:p>
            <a:pPr>
              <a:buFont typeface="+mj-lt"/>
              <a:buAutoNum type="arabicPeriod"/>
            </a:pPr>
            <a:r>
              <a:rPr lang="en-IN" b="1" dirty="0"/>
              <a:t>Total Cancelled Bookings</a:t>
            </a:r>
            <a:r>
              <a:rPr lang="en-IN" dirty="0"/>
              <a:t>: This counts how many bookings were cancelled by customers before their stay.</a:t>
            </a:r>
          </a:p>
          <a:p>
            <a:pPr>
              <a:buFont typeface="+mj-lt"/>
              <a:buAutoNum type="arabicPeriod"/>
            </a:pPr>
            <a:endParaRPr lang="en-IN" dirty="0"/>
          </a:p>
          <a:p>
            <a:pPr>
              <a:buFont typeface="+mj-lt"/>
              <a:buAutoNum type="arabicPeriod"/>
            </a:pPr>
            <a:r>
              <a:rPr lang="en-IN" b="1" dirty="0"/>
              <a:t>Cancellation %</a:t>
            </a:r>
            <a:r>
              <a:rPr lang="en-IN" dirty="0"/>
              <a:t>: This shows the percentage of bookings that were cancelled compared to the total bookings made.</a:t>
            </a:r>
          </a:p>
          <a:p>
            <a:pPr>
              <a:buFont typeface="+mj-lt"/>
              <a:buAutoNum type="arabicPeriod"/>
            </a:pPr>
            <a:endParaRPr lang="en-IN" dirty="0"/>
          </a:p>
          <a:p>
            <a:pPr>
              <a:buFont typeface="+mj-lt"/>
              <a:buAutoNum type="arabicPeriod"/>
            </a:pPr>
            <a:r>
              <a:rPr lang="en-IN" b="1" dirty="0"/>
              <a:t>Total Checked Out</a:t>
            </a:r>
            <a:r>
              <a:rPr lang="en-IN" dirty="0"/>
              <a:t>: The number of guests who successfully completed their stay and checked out of the hotel.</a:t>
            </a:r>
          </a:p>
          <a:p>
            <a:pPr>
              <a:buFont typeface="+mj-lt"/>
              <a:buAutoNum type="arabicPeriod"/>
            </a:pPr>
            <a:endParaRPr lang="en-IN" dirty="0"/>
          </a:p>
          <a:p>
            <a:pPr>
              <a:buFont typeface="+mj-lt"/>
              <a:buAutoNum type="arabicPeriod"/>
            </a:pPr>
            <a:r>
              <a:rPr lang="en-IN" b="1" dirty="0"/>
              <a:t>Total No Show Bookings</a:t>
            </a:r>
            <a:r>
              <a:rPr lang="en-IN" dirty="0"/>
              <a:t>: This counts the bookings where customers made a reservation but never showed up for their stay.</a:t>
            </a:r>
          </a:p>
          <a:p>
            <a:pPr>
              <a:buFont typeface="+mj-lt"/>
              <a:buAutoNum type="arabicPeriod"/>
            </a:pPr>
            <a:endParaRPr lang="en-IN" dirty="0"/>
          </a:p>
          <a:p>
            <a:pPr>
              <a:buFont typeface="+mj-lt"/>
              <a:buAutoNum type="arabicPeriod"/>
            </a:pPr>
            <a:r>
              <a:rPr lang="en-IN" b="1" dirty="0"/>
              <a:t>No Show Rate %</a:t>
            </a:r>
            <a:r>
              <a:rPr lang="en-IN" dirty="0"/>
              <a:t>: This shows the percentage of no-show bookings compared to the total bookings. A high rate could indicate issues with the booking process or customer commitment.'</a:t>
            </a:r>
          </a:p>
          <a:p>
            <a:pPr>
              <a:buFont typeface="+mj-lt"/>
              <a:buAutoNum type="arabicPeriod"/>
            </a:pPr>
            <a:endParaRPr lang="en-IN" dirty="0"/>
          </a:p>
          <a:p>
            <a:pPr>
              <a:buFont typeface="+mj-lt"/>
              <a:buAutoNum type="arabicPeriod"/>
            </a:pPr>
            <a:r>
              <a:rPr lang="en-IN" b="1" dirty="0"/>
              <a:t>Booking % by Platform</a:t>
            </a:r>
            <a:r>
              <a:rPr lang="en-IN" dirty="0"/>
              <a:t>: This breaks down how many bookings were made through different booking platforms (like hotel websites, travel apps, or third-party websites). It helps understand where most customers are booking from.</a:t>
            </a:r>
          </a:p>
          <a:p>
            <a:endParaRPr lang="en-US" dirty="0"/>
          </a:p>
        </p:txBody>
      </p:sp>
      <p:sp>
        <p:nvSpPr>
          <p:cNvPr id="4" name="Slide Number Placeholder 3"/>
          <p:cNvSpPr>
            <a:spLocks noGrp="1"/>
          </p:cNvSpPr>
          <p:nvPr>
            <p:ph type="sldNum" sz="quarter" idx="5"/>
          </p:nvPr>
        </p:nvSpPr>
        <p:spPr/>
        <p:txBody>
          <a:bodyPr/>
          <a:lstStyle/>
          <a:p>
            <a:fld id="{88BD8D90-D158-2B45-B198-D4DB6F8E74A4}" type="slidenum">
              <a:rPr lang="en-US" smtClean="0"/>
              <a:t>8</a:t>
            </a:fld>
            <a:endParaRPr lang="en-US"/>
          </a:p>
        </p:txBody>
      </p:sp>
    </p:spTree>
    <p:extLst>
      <p:ext uri="{BB962C8B-B14F-4D97-AF65-F5344CB8AC3E}">
        <p14:creationId xmlns:p14="http://schemas.microsoft.com/office/powerpoint/2010/main" val="1992119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IN" b="1" dirty="0"/>
              <a:t>Booking % by Room Class</a:t>
            </a:r>
            <a:r>
              <a:rPr lang="en-IN" dirty="0"/>
              <a:t>: shows how bookings are distributed across different types of rooms, such as Standard, Elite, or Premium. It helps us understand which room types are more popular.</a:t>
            </a:r>
          </a:p>
          <a:p>
            <a:pPr>
              <a:buFont typeface="+mj-lt"/>
              <a:buAutoNum type="arabicPeriod"/>
            </a:pPr>
            <a:endParaRPr lang="en-IN" dirty="0"/>
          </a:p>
          <a:p>
            <a:pPr>
              <a:buFont typeface="+mj-lt"/>
              <a:buAutoNum type="arabicPeriod"/>
            </a:pPr>
            <a:r>
              <a:rPr lang="en-IN" b="1" dirty="0"/>
              <a:t>ADR (Average Daily Rate)</a:t>
            </a:r>
            <a:r>
              <a:rPr lang="en-IN" dirty="0"/>
              <a:t>: This is the average revenue earned from each room sold per day. It tells us how much, on average, guests are paying for rooms.</a:t>
            </a:r>
          </a:p>
          <a:p>
            <a:pPr>
              <a:buFont typeface="+mj-lt"/>
              <a:buAutoNum type="arabicPeriod"/>
            </a:pPr>
            <a:endParaRPr lang="en-IN" dirty="0"/>
          </a:p>
          <a:p>
            <a:pPr>
              <a:buFont typeface="+mj-lt"/>
              <a:buAutoNum type="arabicPeriod"/>
            </a:pPr>
            <a:r>
              <a:rPr lang="en-IN" b="1" dirty="0"/>
              <a:t>Realization %</a:t>
            </a:r>
            <a:r>
              <a:rPr lang="en-IN" dirty="0"/>
              <a:t>: shows the percentage of bookings that resulted in successful check-outs. It helps us measure how many bookings were fully completed without cancellations or no-shows.</a:t>
            </a:r>
          </a:p>
          <a:p>
            <a:pPr>
              <a:buFont typeface="+mj-lt"/>
              <a:buAutoNum type="arabicPeriod"/>
            </a:pPr>
            <a:endParaRPr lang="en-IN" dirty="0"/>
          </a:p>
          <a:p>
            <a:pPr>
              <a:buFont typeface="+mj-lt"/>
              <a:buAutoNum type="arabicPeriod"/>
            </a:pPr>
            <a:r>
              <a:rPr lang="en-IN" b="1" dirty="0"/>
              <a:t>RevPAR (Revenue Per Available Room)</a:t>
            </a:r>
            <a:r>
              <a:rPr lang="en-IN" dirty="0"/>
              <a:t>: measures how much revenue is generated per room, whether it’s booked or not. It’s a key metric for understanding overall room performance.</a:t>
            </a:r>
          </a:p>
          <a:p>
            <a:pPr>
              <a:buFont typeface="+mj-lt"/>
              <a:buAutoNum type="arabicPeriod"/>
            </a:pPr>
            <a:endParaRPr lang="en-IN" dirty="0"/>
          </a:p>
          <a:p>
            <a:pPr>
              <a:buFont typeface="+mj-lt"/>
              <a:buAutoNum type="arabicPeriod"/>
            </a:pPr>
            <a:r>
              <a:rPr lang="en-IN" b="1" dirty="0"/>
              <a:t>DBRN (Daily Booked Room Nights)</a:t>
            </a:r>
            <a:r>
              <a:rPr lang="en-IN" dirty="0"/>
              <a:t>: This is the average number of rooms booked each day over a specific period. It helps us track daily booking activity.</a:t>
            </a:r>
          </a:p>
          <a:p>
            <a:pPr>
              <a:buFont typeface="+mj-lt"/>
              <a:buAutoNum type="arabicPeriod"/>
            </a:pPr>
            <a:endParaRPr lang="en-IN" dirty="0"/>
          </a:p>
          <a:p>
            <a:pPr>
              <a:buFont typeface="+mj-lt"/>
              <a:buAutoNum type="arabicPeriod"/>
            </a:pPr>
            <a:r>
              <a:rPr lang="en-IN" b="1" dirty="0"/>
              <a:t>DSRN (Daily Sellable Room Nights)</a:t>
            </a:r>
            <a:r>
              <a:rPr lang="en-IN" dirty="0"/>
              <a:t>: This tells us the average number of rooms that were available for sale each day. It shows how many rooms were ready for guests.</a:t>
            </a:r>
          </a:p>
          <a:p>
            <a:pPr>
              <a:buFont typeface="+mj-lt"/>
              <a:buAutoNum type="arabicPeriod"/>
            </a:pPr>
            <a:endParaRPr lang="en-IN" dirty="0"/>
          </a:p>
          <a:p>
            <a:pPr>
              <a:buFont typeface="+mj-lt"/>
              <a:buAutoNum type="arabicPeriod"/>
            </a:pPr>
            <a:r>
              <a:rPr lang="en-IN" b="1" dirty="0"/>
              <a:t>DURN (Daily Utilized Room Nights)</a:t>
            </a:r>
            <a:r>
              <a:rPr lang="en-IN" dirty="0"/>
              <a:t>: This is the average number of rooms that were actually occupied by guests each day. It helps us track how much of the hotel’s capacity was used.</a:t>
            </a:r>
          </a:p>
          <a:p>
            <a:pPr>
              <a:buFont typeface="+mj-lt"/>
              <a:buAutoNum type="arabicPeriod"/>
            </a:pPr>
            <a:endParaRPr lang="en-IN" dirty="0"/>
          </a:p>
          <a:p>
            <a:pPr>
              <a:buFont typeface="+mj-lt"/>
              <a:buAutoNum type="arabicPeriod"/>
            </a:pPr>
            <a:r>
              <a:rPr lang="en-IN" b="1" dirty="0"/>
              <a:t>Revenue WoW Change %</a:t>
            </a:r>
            <a:r>
              <a:rPr lang="en-IN" dirty="0"/>
              <a:t>: This shows how much the revenue has increased or decreased compared to the previous week. It helps us monitor week-to-week growth or decline.</a:t>
            </a:r>
          </a:p>
          <a:p>
            <a:pPr>
              <a:buFont typeface="+mj-lt"/>
              <a:buAutoNum type="arabicPeriod"/>
            </a:pPr>
            <a:endParaRPr lang="en-IN" dirty="0"/>
          </a:p>
          <a:p>
            <a:pPr>
              <a:buFont typeface="+mj-lt"/>
              <a:buAutoNum type="arabicPeriod"/>
            </a:pPr>
            <a:r>
              <a:rPr lang="en-IN" b="1" dirty="0"/>
              <a:t>Occupancy WoW Change %</a:t>
            </a:r>
            <a:r>
              <a:rPr lang="en-IN" dirty="0"/>
              <a:t>: This measures how much the occupancy rate has changed compared to the previous week, helping us track whether more or fewer rooms are being filled.</a:t>
            </a:r>
          </a:p>
          <a:p>
            <a:pPr>
              <a:buFont typeface="+mj-lt"/>
              <a:buAutoNum type="arabicPeriod"/>
            </a:pPr>
            <a:endParaRPr lang="en-IN" dirty="0"/>
          </a:p>
          <a:p>
            <a:pPr>
              <a:buFont typeface="+mj-lt"/>
              <a:buAutoNum type="arabicPeriod"/>
            </a:pPr>
            <a:r>
              <a:rPr lang="en-IN" b="1" dirty="0"/>
              <a:t>ADR WoW Change %</a:t>
            </a:r>
            <a:r>
              <a:rPr lang="en-IN" dirty="0"/>
              <a:t>: This shows the week-to-week change in the average daily rate, helping us track if guests are paying more or less for rooms compared to last week.</a:t>
            </a:r>
          </a:p>
          <a:p>
            <a:pPr>
              <a:buFont typeface="+mj-lt"/>
              <a:buAutoNum type="arabicPeriod"/>
            </a:pPr>
            <a:endParaRPr lang="en-IN" dirty="0"/>
          </a:p>
          <a:p>
            <a:pPr>
              <a:buFont typeface="+mj-lt"/>
              <a:buAutoNum type="arabicPeriod"/>
            </a:pPr>
            <a:r>
              <a:rPr lang="en-IN" b="1" dirty="0"/>
              <a:t>RevPAR WoW Change %</a:t>
            </a:r>
            <a:r>
              <a:rPr lang="en-IN" dirty="0"/>
              <a:t>: This shows the week-over-week change in revenue per available room. It indicates whether overall room revenue is increasing or decreasing compared to the previous week.</a:t>
            </a:r>
          </a:p>
          <a:p>
            <a:pPr>
              <a:buFont typeface="+mj-lt"/>
              <a:buAutoNum type="arabicPeriod"/>
            </a:pPr>
            <a:endParaRPr lang="en-IN" dirty="0"/>
          </a:p>
          <a:p>
            <a:pPr>
              <a:buFont typeface="+mj-lt"/>
              <a:buAutoNum type="arabicPeriod"/>
            </a:pPr>
            <a:r>
              <a:rPr lang="en-IN" b="1" dirty="0"/>
              <a:t>Realization WoW Change %</a:t>
            </a:r>
            <a:r>
              <a:rPr lang="en-IN" dirty="0"/>
              <a:t>: This shows how the realization rate (successful check-outs) has changed compared to the previous week, helping us track trends in completed bookings.</a:t>
            </a:r>
          </a:p>
          <a:p>
            <a:pPr>
              <a:buFont typeface="+mj-lt"/>
              <a:buAutoNum type="arabicPeriod"/>
            </a:pPr>
            <a:r>
              <a:rPr lang="en-IN" b="1" dirty="0"/>
              <a:t>DSRN WoW Change %</a:t>
            </a:r>
            <a:r>
              <a:rPr lang="en-IN" dirty="0"/>
              <a:t>: This tracks how the number of sellable rooms has changed week-over-week. It helps us understand whether more or fewer rooms are available for guests compared to the previous week.</a:t>
            </a:r>
          </a:p>
          <a:p>
            <a:endParaRPr lang="en-US" dirty="0"/>
          </a:p>
        </p:txBody>
      </p:sp>
      <p:sp>
        <p:nvSpPr>
          <p:cNvPr id="4" name="Slide Number Placeholder 3"/>
          <p:cNvSpPr>
            <a:spLocks noGrp="1"/>
          </p:cNvSpPr>
          <p:nvPr>
            <p:ph type="sldNum" sz="quarter" idx="5"/>
          </p:nvPr>
        </p:nvSpPr>
        <p:spPr/>
        <p:txBody>
          <a:bodyPr/>
          <a:lstStyle/>
          <a:p>
            <a:fld id="{88BD8D90-D158-2B45-B198-D4DB6F8E74A4}" type="slidenum">
              <a:rPr lang="en-US" smtClean="0"/>
              <a:t>9</a:t>
            </a:fld>
            <a:endParaRPr lang="en-US"/>
          </a:p>
        </p:txBody>
      </p:sp>
    </p:spTree>
    <p:extLst>
      <p:ext uri="{BB962C8B-B14F-4D97-AF65-F5344CB8AC3E}">
        <p14:creationId xmlns:p14="http://schemas.microsoft.com/office/powerpoint/2010/main" val="5623747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GB"/>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8C1E1FAD-7351-4908-963A-08EA8E4AB7A0}" type="datetimeFigureOut">
              <a:rPr lang="en-US" smtClean="0"/>
              <a:t>9/27/24</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327080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8C1E1FAD-7351-4908-963A-08EA8E4AB7A0}" type="datetimeFigureOut">
              <a:rPr lang="en-US" smtClean="0"/>
              <a:t>9/27/24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31322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GB"/>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8C1E1FAD-7351-4908-963A-08EA8E4AB7A0}" type="datetimeFigureOut">
              <a:rPr lang="en-US" smtClean="0"/>
              <a:t>9/27/24</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521932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GB"/>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8C1E1FAD-7351-4908-963A-08EA8E4AB7A0}" type="datetimeFigureOut">
              <a:rPr lang="en-US" smtClean="0"/>
              <a:t>9/27/24</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3497788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C1E1FAD-7351-4908-963A-08EA8E4AB7A0}" type="datetimeFigureOut">
              <a:rPr lang="en-US" smtClean="0"/>
              <a:t>9/27/24</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0470498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C1E1FAD-7351-4908-963A-08EA8E4AB7A0}" type="datetimeFigureOut">
              <a:rPr lang="en-US" smtClean="0"/>
              <a:t>9/27/24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745041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C1E1FAD-7351-4908-963A-08EA8E4AB7A0}" type="datetimeFigureOut">
              <a:rPr lang="en-US" smtClean="0"/>
              <a:t>9/27/24</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9948409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8C1E1FAD-7351-4908-963A-08EA8E4AB7A0}" type="datetimeFigureOut">
              <a:rPr lang="en-US" smtClean="0"/>
              <a:t>9/27/24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802976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GB"/>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8C1E1FAD-7351-4908-963A-08EA8E4AB7A0}" type="datetimeFigureOut">
              <a:rPr lang="en-US" smtClean="0"/>
              <a:t>9/27/24</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912454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C1E1FAD-7351-4908-963A-08EA8E4AB7A0}" type="datetimeFigureOut">
              <a:rPr lang="en-US" smtClean="0"/>
              <a:t>9/27/24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40381669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C1E1FAD-7351-4908-963A-08EA8E4AB7A0}" type="datetimeFigureOut">
              <a:rPr lang="en-US" smtClean="0"/>
              <a:t>9/27/24</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76824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C1E1FAD-7351-4908-963A-08EA8E4AB7A0}" type="datetimeFigureOut">
              <a:rPr lang="en-US" smtClean="0"/>
              <a:t>9/27/24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509866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C1E1FAD-7351-4908-963A-08EA8E4AB7A0}" type="datetimeFigureOut">
              <a:rPr lang="en-US" smtClean="0"/>
              <a:t>9/27/24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7275274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C1E1FAD-7351-4908-963A-08EA8E4AB7A0}" type="datetimeFigureOut">
              <a:rPr lang="en-US" smtClean="0"/>
              <a:t>9/27/24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305677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1E1FAD-7351-4908-963A-08EA8E4AB7A0}" type="datetimeFigureOut">
              <a:rPr lang="en-US" smtClean="0"/>
              <a:t>9/27/24</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451800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8C1E1FAD-7351-4908-963A-08EA8E4AB7A0}" type="datetimeFigureOut">
              <a:rPr lang="en-US" smtClean="0"/>
              <a:t>9/27/24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40503895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GB"/>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8C1E1FAD-7351-4908-963A-08EA8E4AB7A0}" type="datetimeFigureOut">
              <a:rPr lang="en-US" smtClean="0"/>
              <a:t>9/27/24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784845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GB"/>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8C1E1FAD-7351-4908-963A-08EA8E4AB7A0}" type="datetimeFigureOut">
              <a:rPr lang="en-US" smtClean="0"/>
              <a:t>9/27/24</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1CF2D47E-0AF1-4C27-801F-64E3E5BF7F72}" type="slidenum">
              <a:rPr lang="en-US" smtClean="0"/>
              <a:t>‹#›</a:t>
            </a:fld>
            <a:endParaRPr lang="en-US"/>
          </a:p>
        </p:txBody>
      </p:sp>
    </p:spTree>
    <p:extLst>
      <p:ext uri="{BB962C8B-B14F-4D97-AF65-F5344CB8AC3E}">
        <p14:creationId xmlns:p14="http://schemas.microsoft.com/office/powerpoint/2010/main" val="530081959"/>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jpeg"/><Relationship Id="rId7" Type="http://schemas.openxmlformats.org/officeDocument/2006/relationships/diagramColors" Target="../diagrams/colors2.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svg"/><Relationship Id="rId10" Type="http://schemas.openxmlformats.org/officeDocument/2006/relationships/image" Target="../media/image2.png"/><Relationship Id="rId4" Type="http://schemas.openxmlformats.org/officeDocument/2006/relationships/image" Target="../media/image30.png"/><Relationship Id="rId9" Type="http://schemas.openxmlformats.org/officeDocument/2006/relationships/image" Target="../media/image35.sv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6.jpg"/><Relationship Id="rId4" Type="http://schemas.openxmlformats.org/officeDocument/2006/relationships/image" Target="../media/image25.jp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7.jp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6" name="Picture 35" descr="A white circle with blue text&#10;&#10;Description automatically generated">
            <a:extLst>
              <a:ext uri="{FF2B5EF4-FFF2-40B4-BE49-F238E27FC236}">
                <a16:creationId xmlns:a16="http://schemas.microsoft.com/office/drawing/2014/main" id="{1A7F79BA-4AB3-D96D-A922-3F6A8E65F7F0}"/>
              </a:ext>
            </a:extLst>
          </p:cNvPr>
          <p:cNvPicPr>
            <a:picLocks noChangeAspect="1"/>
          </p:cNvPicPr>
          <p:nvPr/>
        </p:nvPicPr>
        <p:blipFill>
          <a:blip r:embed="rId3"/>
          <a:stretch>
            <a:fillRect/>
          </a:stretch>
        </p:blipFill>
        <p:spPr>
          <a:xfrm>
            <a:off x="11143784" y="5872976"/>
            <a:ext cx="381951" cy="452232"/>
          </a:xfrm>
          <a:prstGeom prst="rect">
            <a:avLst/>
          </a:prstGeom>
        </p:spPr>
      </p:pic>
      <p:pic>
        <p:nvPicPr>
          <p:cNvPr id="75" name="Picture 74" descr="A hotel with a black background&#10;&#10;Description automatically generated">
            <a:extLst>
              <a:ext uri="{FF2B5EF4-FFF2-40B4-BE49-F238E27FC236}">
                <a16:creationId xmlns:a16="http://schemas.microsoft.com/office/drawing/2014/main" id="{E1569AF8-27A6-94E4-4DAB-E98D821B7F51}"/>
              </a:ext>
            </a:extLst>
          </p:cNvPr>
          <p:cNvPicPr>
            <a:picLocks noChangeAspect="1"/>
          </p:cNvPicPr>
          <p:nvPr/>
        </p:nvPicPr>
        <p:blipFill>
          <a:blip r:embed="rId4"/>
          <a:stretch>
            <a:fillRect/>
          </a:stretch>
        </p:blipFill>
        <p:spPr>
          <a:xfrm>
            <a:off x="-468538" y="389622"/>
            <a:ext cx="7835831" cy="5514914"/>
          </a:xfrm>
          <a:prstGeom prst="rect">
            <a:avLst/>
          </a:prstGeom>
        </p:spPr>
      </p:pic>
      <p:sp>
        <p:nvSpPr>
          <p:cNvPr id="99" name="Rectangle 98">
            <a:extLst>
              <a:ext uri="{FF2B5EF4-FFF2-40B4-BE49-F238E27FC236}">
                <a16:creationId xmlns:a16="http://schemas.microsoft.com/office/drawing/2014/main" id="{955A9E0D-6298-82F9-B82D-F7B511F4CF19}"/>
              </a:ext>
            </a:extLst>
          </p:cNvPr>
          <p:cNvSpPr/>
          <p:nvPr/>
        </p:nvSpPr>
        <p:spPr>
          <a:xfrm>
            <a:off x="1086209" y="5733514"/>
            <a:ext cx="4534228" cy="523220"/>
          </a:xfrm>
          <a:prstGeom prst="rect">
            <a:avLst/>
          </a:prstGeom>
          <a:solidFill>
            <a:schemeClr val="tx1">
              <a:lumMod val="65000"/>
              <a:lumOff val="35000"/>
              <a:alpha val="32000"/>
            </a:schemeClr>
          </a:solid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40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ATLIQ GRANDS</a:t>
            </a:r>
            <a:endParaRPr lang="en-US"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100" name="Picture 99" descr="A logo with a black background&#10;&#10;Description automatically generated">
            <a:extLst>
              <a:ext uri="{FF2B5EF4-FFF2-40B4-BE49-F238E27FC236}">
                <a16:creationId xmlns:a16="http://schemas.microsoft.com/office/drawing/2014/main" id="{0C7E1609-610B-7154-1EFA-72509B776F9D}"/>
              </a:ext>
            </a:extLst>
          </p:cNvPr>
          <p:cNvPicPr>
            <a:picLocks noChangeAspect="1"/>
          </p:cNvPicPr>
          <p:nvPr/>
        </p:nvPicPr>
        <p:blipFill>
          <a:blip r:embed="rId5"/>
          <a:stretch>
            <a:fillRect/>
          </a:stretch>
        </p:blipFill>
        <p:spPr>
          <a:xfrm>
            <a:off x="1086209" y="5565925"/>
            <a:ext cx="802881" cy="858397"/>
          </a:xfrm>
          <a:prstGeom prst="rect">
            <a:avLst/>
          </a:prstGeom>
        </p:spPr>
      </p:pic>
      <p:sp>
        <p:nvSpPr>
          <p:cNvPr id="8" name="Rectangle 7">
            <a:extLst>
              <a:ext uri="{FF2B5EF4-FFF2-40B4-BE49-F238E27FC236}">
                <a16:creationId xmlns:a16="http://schemas.microsoft.com/office/drawing/2014/main" id="{90CF0254-EFE4-F4E3-B5CB-EEE89FF9BE02}"/>
              </a:ext>
            </a:extLst>
          </p:cNvPr>
          <p:cNvSpPr/>
          <p:nvPr/>
        </p:nvSpPr>
        <p:spPr>
          <a:xfrm>
            <a:off x="5165047" y="2184405"/>
            <a:ext cx="6568909" cy="1754326"/>
          </a:xfrm>
          <a:prstGeom prst="rect">
            <a:avLst/>
          </a:prstGeom>
          <a:noFill/>
        </p:spPr>
        <p:txBody>
          <a:bodyPr wrap="square" lIns="91440" tIns="45720" rIns="91440" bIns="45720">
            <a:spAutoFit/>
          </a:bodyPr>
          <a:lstStyle/>
          <a:p>
            <a:pPr algn="ctr"/>
            <a:r>
              <a:rPr lang="en-US" sz="5400" b="1" dirty="0">
                <a:ln w="6600">
                  <a:solidFill>
                    <a:schemeClr val="accent2"/>
                  </a:solidFill>
                  <a:prstDash val="solid"/>
                </a:ln>
                <a:solidFill>
                  <a:srgbClr val="FFFFFF"/>
                </a:solidFill>
                <a:effectLst>
                  <a:outerShdw dist="38100" dir="2700000" algn="tl" rotWithShape="0">
                    <a:schemeClr val="accent2"/>
                  </a:outerShdw>
                </a:effectLst>
                <a:latin typeface="Calibri" panose="020F0502020204030204" pitchFamily="34" charset="0"/>
                <a:cs typeface="Calibri" panose="020F0502020204030204" pitchFamily="34" charset="0"/>
              </a:rPr>
              <a:t>HOSPITALITY ANALYSIS</a:t>
            </a:r>
            <a:endParaRPr lang="en-US" sz="5400" b="1"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1188592702"/>
      </p:ext>
    </p:extLst>
  </p:cSld>
  <p:clrMapOvr>
    <a:masterClrMapping/>
  </p:clrMapOvr>
  <mc:AlternateContent xmlns:mc="http://schemas.openxmlformats.org/markup-compatibility/2006" xmlns:p14="http://schemas.microsoft.com/office/powerpoint/2010/main">
    <mc:Choice Requires="p14">
      <p:transition spd="slow" p14:dur="2000" advTm="17398"/>
    </mc:Choice>
    <mc:Fallback xmlns="">
      <p:transition spd="slow" advTm="17398"/>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4A2956"/>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82488BE5-64D5-BD6F-3580-752C2EF3F1DF}"/>
              </a:ext>
            </a:extLst>
          </p:cNvPr>
          <p:cNvCxnSpPr/>
          <p:nvPr/>
        </p:nvCxnSpPr>
        <p:spPr>
          <a:xfrm>
            <a:off x="1449859" y="1853514"/>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3F9C92B-E929-1768-DB8C-072F98FE13C1}"/>
              </a:ext>
            </a:extLst>
          </p:cNvPr>
          <p:cNvSpPr txBox="1"/>
          <p:nvPr/>
        </p:nvSpPr>
        <p:spPr>
          <a:xfrm>
            <a:off x="222421" y="862897"/>
            <a:ext cx="11747157" cy="5856603"/>
          </a:xfrm>
          <a:prstGeom prst="rect">
            <a:avLst/>
          </a:prstGeom>
          <a:noFill/>
        </p:spPr>
        <p:txBody>
          <a:bodyPr wrap="square" rtlCol="0">
            <a:spAutoFit/>
          </a:bodyPr>
          <a:lstStyle/>
          <a:p>
            <a:pPr>
              <a:lnSpc>
                <a:spcPct val="150000"/>
              </a:lnSpc>
            </a:pPr>
            <a:r>
              <a:rPr lang="en-IN" b="1" dirty="0">
                <a:solidFill>
                  <a:schemeClr val="accent2">
                    <a:lumMod val="20000"/>
                    <a:lumOff val="80000"/>
                  </a:schemeClr>
                </a:solidFill>
              </a:rPr>
              <a:t>1. Revenue Realized:</a:t>
            </a:r>
          </a:p>
          <a:p>
            <a:pPr>
              <a:lnSpc>
                <a:spcPct val="150000"/>
              </a:lnSpc>
            </a:pPr>
            <a:r>
              <a:rPr lang="en-IN" b="1" dirty="0">
                <a:solidFill>
                  <a:schemeClr val="accent2">
                    <a:lumMod val="20000"/>
                    <a:lumOff val="80000"/>
                  </a:schemeClr>
                </a:solidFill>
              </a:rPr>
              <a:t>Definition</a:t>
            </a:r>
            <a:r>
              <a:rPr lang="en-IN" dirty="0">
                <a:solidFill>
                  <a:schemeClr val="accent2">
                    <a:lumMod val="20000"/>
                    <a:lumOff val="80000"/>
                  </a:schemeClr>
                </a:solidFill>
              </a:rPr>
              <a:t>: This refers to the revenue that has been </a:t>
            </a:r>
            <a:r>
              <a:rPr lang="en-IN" b="1" dirty="0">
                <a:solidFill>
                  <a:schemeClr val="accent2">
                    <a:lumMod val="20000"/>
                    <a:lumOff val="80000"/>
                  </a:schemeClr>
                </a:solidFill>
              </a:rPr>
              <a:t>actually collected</a:t>
            </a:r>
            <a:r>
              <a:rPr lang="en-IN" dirty="0">
                <a:solidFill>
                  <a:schemeClr val="accent2">
                    <a:lumMod val="20000"/>
                    <a:lumOff val="80000"/>
                  </a:schemeClr>
                </a:solidFill>
              </a:rPr>
              <a:t> by the business. It means the money has been received for services or products provided. In the context of hotels, revenue realized would be the amount of money the hotel has received after the guest has checked out and paid.</a:t>
            </a:r>
          </a:p>
          <a:p>
            <a:pPr>
              <a:lnSpc>
                <a:spcPct val="150000"/>
              </a:lnSpc>
            </a:pPr>
            <a:r>
              <a:rPr lang="en-IN" b="1" dirty="0">
                <a:solidFill>
                  <a:schemeClr val="accent2">
                    <a:lumMod val="20000"/>
                    <a:lumOff val="80000"/>
                  </a:schemeClr>
                </a:solidFill>
              </a:rPr>
              <a:t>Example</a:t>
            </a:r>
            <a:r>
              <a:rPr lang="en-IN" dirty="0">
                <a:solidFill>
                  <a:schemeClr val="accent2">
                    <a:lumMod val="20000"/>
                    <a:lumOff val="80000"/>
                  </a:schemeClr>
                </a:solidFill>
              </a:rPr>
              <a:t>: If a guest books a room and stays for three nights, the money collected at checkout is the revenue realized.</a:t>
            </a:r>
          </a:p>
          <a:p>
            <a:pPr>
              <a:lnSpc>
                <a:spcPct val="150000"/>
              </a:lnSpc>
            </a:pPr>
            <a:r>
              <a:rPr lang="en-IN" b="1" dirty="0">
                <a:solidFill>
                  <a:schemeClr val="accent2">
                    <a:lumMod val="20000"/>
                    <a:lumOff val="80000"/>
                  </a:schemeClr>
                </a:solidFill>
              </a:rPr>
              <a:t>2. Revenue Generated:</a:t>
            </a:r>
          </a:p>
          <a:p>
            <a:pPr>
              <a:lnSpc>
                <a:spcPct val="150000"/>
              </a:lnSpc>
            </a:pPr>
            <a:r>
              <a:rPr lang="en-IN" b="1" dirty="0">
                <a:solidFill>
                  <a:schemeClr val="accent2">
                    <a:lumMod val="20000"/>
                    <a:lumOff val="80000"/>
                  </a:schemeClr>
                </a:solidFill>
              </a:rPr>
              <a:t>Definition</a:t>
            </a:r>
            <a:r>
              <a:rPr lang="en-IN" dirty="0">
                <a:solidFill>
                  <a:schemeClr val="accent2">
                    <a:lumMod val="20000"/>
                    <a:lumOff val="80000"/>
                  </a:schemeClr>
                </a:solidFill>
              </a:rPr>
              <a:t>: This is the </a:t>
            </a:r>
            <a:r>
              <a:rPr lang="en-IN" b="1" dirty="0">
                <a:solidFill>
                  <a:schemeClr val="accent2">
                    <a:lumMod val="20000"/>
                    <a:lumOff val="80000"/>
                  </a:schemeClr>
                </a:solidFill>
              </a:rPr>
              <a:t>total potential revenue</a:t>
            </a:r>
            <a:r>
              <a:rPr lang="en-IN" dirty="0">
                <a:solidFill>
                  <a:schemeClr val="accent2">
                    <a:lumMod val="20000"/>
                    <a:lumOff val="80000"/>
                  </a:schemeClr>
                </a:solidFill>
              </a:rPr>
              <a:t> from all bookings or sales made, regardless of whether the payment has been received or not. For a hotel, revenue generated would include the bookings that are made but may not have been paid for yet (e.g., future bookings or bookings where payments are pending).</a:t>
            </a:r>
          </a:p>
          <a:p>
            <a:pPr>
              <a:lnSpc>
                <a:spcPct val="150000"/>
              </a:lnSpc>
            </a:pPr>
            <a:r>
              <a:rPr lang="en-IN" b="1" dirty="0">
                <a:solidFill>
                  <a:schemeClr val="accent2">
                    <a:lumMod val="20000"/>
                    <a:lumOff val="80000"/>
                  </a:schemeClr>
                </a:solidFill>
              </a:rPr>
              <a:t>Example</a:t>
            </a:r>
            <a:r>
              <a:rPr lang="en-IN" dirty="0">
                <a:solidFill>
                  <a:schemeClr val="accent2">
                    <a:lumMod val="20000"/>
                    <a:lumOff val="80000"/>
                  </a:schemeClr>
                </a:solidFill>
              </a:rPr>
              <a:t>: If a guest makes a booking but hasn't stayed yet, the total amount expected from that booking would be considered revenue generated.</a:t>
            </a:r>
          </a:p>
          <a:p>
            <a:pPr>
              <a:lnSpc>
                <a:spcPct val="150000"/>
              </a:lnSpc>
            </a:pPr>
            <a:endParaRPr lang="en-IN" dirty="0">
              <a:solidFill>
                <a:schemeClr val="accent2">
                  <a:lumMod val="20000"/>
                  <a:lumOff val="80000"/>
                </a:schemeClr>
              </a:solidFill>
            </a:endParaRPr>
          </a:p>
        </p:txBody>
      </p:sp>
      <p:sp>
        <p:nvSpPr>
          <p:cNvPr id="4" name="TextBox 3">
            <a:extLst>
              <a:ext uri="{FF2B5EF4-FFF2-40B4-BE49-F238E27FC236}">
                <a16:creationId xmlns:a16="http://schemas.microsoft.com/office/drawing/2014/main" id="{C03186E1-AF94-A1D6-DD8E-2E675407642C}"/>
              </a:ext>
            </a:extLst>
          </p:cNvPr>
          <p:cNvSpPr txBox="1"/>
          <p:nvPr/>
        </p:nvSpPr>
        <p:spPr>
          <a:xfrm>
            <a:off x="407773" y="-216583"/>
            <a:ext cx="9938286" cy="1260389"/>
          </a:xfrm>
          <a:prstGeom prst="rect">
            <a:avLst/>
          </a:prstGeom>
        </p:spPr>
        <p:txBody>
          <a:bodyPr vert="horz" lIns="91440" tIns="45720" rIns="91440" bIns="45720" rtlCol="0" anchor="ctr">
            <a:normAutofit/>
          </a:bodyPr>
          <a:lstStyle/>
          <a:p>
            <a:pPr>
              <a:spcBef>
                <a:spcPct val="0"/>
              </a:spcBef>
              <a:spcAft>
                <a:spcPts val="600"/>
              </a:spcAft>
            </a:pPr>
            <a:r>
              <a:rPr lang="en-US" sz="3600" b="1" i="1" u="sng" dirty="0">
                <a:solidFill>
                  <a:schemeClr val="accent3">
                    <a:lumMod val="20000"/>
                    <a:lumOff val="80000"/>
                  </a:schemeClr>
                </a:solidFill>
                <a:ea typeface="+mj-ea"/>
                <a:cs typeface="+mj-cs"/>
              </a:rPr>
              <a:t>REVENUE REALIZED VS REVENUE GENERATED</a:t>
            </a:r>
          </a:p>
        </p:txBody>
      </p:sp>
    </p:spTree>
    <p:extLst>
      <p:ext uri="{BB962C8B-B14F-4D97-AF65-F5344CB8AC3E}">
        <p14:creationId xmlns:p14="http://schemas.microsoft.com/office/powerpoint/2010/main" val="2208764436"/>
      </p:ext>
    </p:extLst>
  </p:cSld>
  <p:clrMapOvr>
    <a:masterClrMapping/>
  </p:clrMapOvr>
  <mc:AlternateContent xmlns:mc="http://schemas.openxmlformats.org/markup-compatibility/2006" xmlns:p14="http://schemas.microsoft.com/office/powerpoint/2010/main">
    <mc:Choice Requires="p14">
      <p:transition spd="slow" p14:dur="2000" advTm="64128"/>
    </mc:Choice>
    <mc:Fallback xmlns="">
      <p:transition spd="slow" advTm="6412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7084313B-C03D-4981-9786-879159A603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3" name="Rectangle 22">
              <a:extLst>
                <a:ext uri="{FF2B5EF4-FFF2-40B4-BE49-F238E27FC236}">
                  <a16:creationId xmlns:a16="http://schemas.microsoft.com/office/drawing/2014/main" id="{A99190B9-52DD-45DC-BE21-AACE88FEC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4" name="Oval 23">
              <a:extLst>
                <a:ext uri="{FF2B5EF4-FFF2-40B4-BE49-F238E27FC236}">
                  <a16:creationId xmlns:a16="http://schemas.microsoft.com/office/drawing/2014/main" id="{D1EE260A-12FB-4D71-A318-71BED7FF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Oval 24">
              <a:extLst>
                <a:ext uri="{FF2B5EF4-FFF2-40B4-BE49-F238E27FC236}">
                  <a16:creationId xmlns:a16="http://schemas.microsoft.com/office/drawing/2014/main" id="{B52EC39A-8D44-4CEF-820F-A442CFA42D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Oval 25">
              <a:extLst>
                <a:ext uri="{FF2B5EF4-FFF2-40B4-BE49-F238E27FC236}">
                  <a16:creationId xmlns:a16="http://schemas.microsoft.com/office/drawing/2014/main" id="{2D010773-529F-4A3D-A0AB-E7CE12DC6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Oval 26">
              <a:extLst>
                <a:ext uri="{FF2B5EF4-FFF2-40B4-BE49-F238E27FC236}">
                  <a16:creationId xmlns:a16="http://schemas.microsoft.com/office/drawing/2014/main" id="{D7582733-2D5B-4103-A63C-0D0D81780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Oval 27">
              <a:extLst>
                <a:ext uri="{FF2B5EF4-FFF2-40B4-BE49-F238E27FC236}">
                  <a16:creationId xmlns:a16="http://schemas.microsoft.com/office/drawing/2014/main" id="{6D073C2A-0E86-458E-88D4-27124FDAD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Freeform 5">
              <a:extLst>
                <a:ext uri="{FF2B5EF4-FFF2-40B4-BE49-F238E27FC236}">
                  <a16:creationId xmlns:a16="http://schemas.microsoft.com/office/drawing/2014/main" id="{01A64F04-7AF7-48B9-A1B0-956BBCEEFE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30" name="Freeform 5">
              <a:extLst>
                <a:ext uri="{FF2B5EF4-FFF2-40B4-BE49-F238E27FC236}">
                  <a16:creationId xmlns:a16="http://schemas.microsoft.com/office/drawing/2014/main" id="{989ABE99-7694-4211-A627-459BE5422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31" name="Freeform 5">
              <a:extLst>
                <a:ext uri="{FF2B5EF4-FFF2-40B4-BE49-F238E27FC236}">
                  <a16:creationId xmlns:a16="http://schemas.microsoft.com/office/drawing/2014/main" id="{254B4214-6F53-497C-8322-9CE8158AA3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33" name="Rectangle 32">
            <a:extLst>
              <a:ext uri="{FF2B5EF4-FFF2-40B4-BE49-F238E27FC236}">
                <a16:creationId xmlns:a16="http://schemas.microsoft.com/office/drawing/2014/main" id="{20E145FF-1D18-4246-A2BA-9F6B4D5336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35" name="Rectangle 34">
            <a:extLst>
              <a:ext uri="{FF2B5EF4-FFF2-40B4-BE49-F238E27FC236}">
                <a16:creationId xmlns:a16="http://schemas.microsoft.com/office/drawing/2014/main" id="{C314C310-850D-4491-AA52-C75BEA68B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8" name="Rectangle 37">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9"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grpSp>
      <p:sp>
        <p:nvSpPr>
          <p:cNvPr id="4" name="TextBox 3">
            <a:extLst>
              <a:ext uri="{FF2B5EF4-FFF2-40B4-BE49-F238E27FC236}">
                <a16:creationId xmlns:a16="http://schemas.microsoft.com/office/drawing/2014/main" id="{C03186E1-AF94-A1D6-DD8E-2E675407642C}"/>
              </a:ext>
            </a:extLst>
          </p:cNvPr>
          <p:cNvSpPr txBox="1"/>
          <p:nvPr/>
        </p:nvSpPr>
        <p:spPr>
          <a:xfrm>
            <a:off x="836247" y="1085549"/>
            <a:ext cx="3430947" cy="4686903"/>
          </a:xfrm>
          <a:prstGeom prst="rect">
            <a:avLst/>
          </a:prstGeom>
        </p:spPr>
        <p:txBody>
          <a:bodyPr vert="horz" lIns="91440" tIns="45720" rIns="91440" bIns="45720" rtlCol="0" anchor="ctr">
            <a:normAutofit/>
          </a:bodyPr>
          <a:lstStyle/>
          <a:p>
            <a:pPr algn="r">
              <a:spcBef>
                <a:spcPct val="0"/>
              </a:spcBef>
              <a:spcAft>
                <a:spcPts val="600"/>
              </a:spcAft>
            </a:pPr>
            <a:r>
              <a:rPr lang="en-US" sz="3600" u="sng">
                <a:latin typeface="+mj-lt"/>
                <a:ea typeface="+mj-ea"/>
                <a:cs typeface="+mj-cs"/>
              </a:rPr>
              <a:t>INSIGHTS</a:t>
            </a:r>
          </a:p>
        </p:txBody>
      </p:sp>
      <p:cxnSp>
        <p:nvCxnSpPr>
          <p:cNvPr id="41" name="Straight Connector 40">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3F9C92B-E929-1768-DB8C-072F98FE13C1}"/>
              </a:ext>
            </a:extLst>
          </p:cNvPr>
          <p:cNvSpPr txBox="1"/>
          <p:nvPr/>
        </p:nvSpPr>
        <p:spPr>
          <a:xfrm>
            <a:off x="5041399" y="1085549"/>
            <a:ext cx="5579707" cy="4686903"/>
          </a:xfrm>
          <a:prstGeom prst="rect">
            <a:avLst/>
          </a:prstGeom>
        </p:spPr>
        <p:txBody>
          <a:bodyPr vert="horz" lIns="91440" tIns="45720" rIns="91440" bIns="45720" rtlCol="0" anchor="ctr">
            <a:normAutofit/>
          </a:bodyPr>
          <a:lstStyle/>
          <a:p>
            <a:pPr marL="285750" indent="-285750">
              <a:lnSpc>
                <a:spcPct val="90000"/>
              </a:lnSpc>
              <a:spcBef>
                <a:spcPts val="1000"/>
              </a:spcBef>
              <a:buClr>
                <a:schemeClr val="accent1"/>
              </a:buClr>
              <a:buSzPct val="80000"/>
              <a:buFont typeface="Wingdings 3" charset="2"/>
              <a:buChar char=""/>
            </a:pPr>
            <a:r>
              <a:rPr lang="en-US" sz="1500" dirty="0"/>
              <a:t>Mumbai leads in revenue generation among all cities, with an impressive total of around ₹661 million, including both weekdays and weekends.</a:t>
            </a:r>
          </a:p>
          <a:p>
            <a:pPr marL="285750" indent="-285750">
              <a:lnSpc>
                <a:spcPct val="90000"/>
              </a:lnSpc>
              <a:spcBef>
                <a:spcPts val="1000"/>
              </a:spcBef>
              <a:buClr>
                <a:schemeClr val="accent1"/>
              </a:buClr>
              <a:buSzPct val="80000"/>
              <a:buFont typeface="Wingdings 3" charset="2"/>
              <a:buChar char=""/>
            </a:pPr>
            <a:r>
              <a:rPr lang="en-US" sz="1500" dirty="0"/>
              <a:t>Delhi, despite achieving the highest average rating, registered the lowest revenue at around ₹291 million.</a:t>
            </a:r>
          </a:p>
          <a:p>
            <a:pPr marL="285750" indent="-285750">
              <a:lnSpc>
                <a:spcPct val="90000"/>
              </a:lnSpc>
              <a:spcBef>
                <a:spcPts val="1000"/>
              </a:spcBef>
              <a:buClr>
                <a:schemeClr val="accent1"/>
              </a:buClr>
              <a:buSzPct val="80000"/>
              <a:buFont typeface="Wingdings 3" charset="2"/>
              <a:buChar char=""/>
            </a:pPr>
            <a:r>
              <a:rPr lang="en-US" sz="1500" dirty="0"/>
              <a:t>A significant portion of revenue comes from luxury hotels, contributing 62.17% to the overall revenue.</a:t>
            </a:r>
          </a:p>
          <a:p>
            <a:pPr marL="285750" indent="-285750">
              <a:lnSpc>
                <a:spcPct val="90000"/>
              </a:lnSpc>
              <a:spcBef>
                <a:spcPts val="1000"/>
              </a:spcBef>
              <a:buClr>
                <a:schemeClr val="accent1"/>
              </a:buClr>
              <a:buSzPct val="80000"/>
              <a:buFont typeface="Wingdings 3" charset="2"/>
              <a:buChar char=""/>
            </a:pPr>
            <a:r>
              <a:rPr lang="en-US" sz="1500" dirty="0"/>
              <a:t>MakeMyTrip recorded the second-highest number of bookings across all booking platforms, showing its popularity among customers.</a:t>
            </a:r>
          </a:p>
          <a:p>
            <a:pPr marL="285750" indent="-285750">
              <a:lnSpc>
                <a:spcPct val="90000"/>
              </a:lnSpc>
              <a:spcBef>
                <a:spcPts val="1000"/>
              </a:spcBef>
              <a:buClr>
                <a:schemeClr val="accent1"/>
              </a:buClr>
              <a:buSzPct val="80000"/>
              <a:buFont typeface="Wingdings 3" charset="2"/>
              <a:buChar char=""/>
            </a:pPr>
            <a:r>
              <a:rPr lang="en-US" sz="1500" dirty="0"/>
              <a:t>Weekends contribute to higher revenue, contributing total of 1.16 billion rupees.</a:t>
            </a:r>
          </a:p>
          <a:p>
            <a:pPr marL="285750" indent="-285750">
              <a:lnSpc>
                <a:spcPct val="90000"/>
              </a:lnSpc>
              <a:spcBef>
                <a:spcPts val="1000"/>
              </a:spcBef>
              <a:buClr>
                <a:schemeClr val="accent1"/>
              </a:buClr>
              <a:buSzPct val="80000"/>
              <a:buFont typeface="Wingdings 3" charset="2"/>
              <a:buChar char=""/>
            </a:pPr>
            <a:r>
              <a:rPr lang="en-US" sz="1500" dirty="0"/>
              <a:t>Among all Room Class Elite and Premium are the highest revenue generator.</a:t>
            </a:r>
          </a:p>
        </p:txBody>
      </p:sp>
      <p:cxnSp>
        <p:nvCxnSpPr>
          <p:cNvPr id="17" name="Straight Connector 16">
            <a:extLst>
              <a:ext uri="{FF2B5EF4-FFF2-40B4-BE49-F238E27FC236}">
                <a16:creationId xmlns:a16="http://schemas.microsoft.com/office/drawing/2014/main" id="{82488BE5-64D5-BD6F-3580-752C2EF3F1DF}"/>
              </a:ext>
            </a:extLst>
          </p:cNvPr>
          <p:cNvCxnSpPr/>
          <p:nvPr/>
        </p:nvCxnSpPr>
        <p:spPr>
          <a:xfrm>
            <a:off x="1449859" y="1853514"/>
            <a:ext cx="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502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61093"/>
    </mc:Choice>
    <mc:Fallback>
      <p:transition spd="slow" advTm="61093"/>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E5D4A15D-C852-47D7-A7E3-7F8FEE9FCA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4" name="Rectangle 23">
              <a:extLst>
                <a:ext uri="{FF2B5EF4-FFF2-40B4-BE49-F238E27FC236}">
                  <a16:creationId xmlns:a16="http://schemas.microsoft.com/office/drawing/2014/main" id="{C06AA6A2-9E5B-46E6-82B0-8FC1CA723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5" name="Oval 24">
              <a:extLst>
                <a:ext uri="{FF2B5EF4-FFF2-40B4-BE49-F238E27FC236}">
                  <a16:creationId xmlns:a16="http://schemas.microsoft.com/office/drawing/2014/main" id="{11E7C01A-5F5B-4E17-B91B-26FA9ADB54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Oval 25">
              <a:extLst>
                <a:ext uri="{FF2B5EF4-FFF2-40B4-BE49-F238E27FC236}">
                  <a16:creationId xmlns:a16="http://schemas.microsoft.com/office/drawing/2014/main" id="{71DA43BF-6FE1-458D-A112-1687677B0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Oval 26">
              <a:extLst>
                <a:ext uri="{FF2B5EF4-FFF2-40B4-BE49-F238E27FC236}">
                  <a16:creationId xmlns:a16="http://schemas.microsoft.com/office/drawing/2014/main" id="{FAA5FF03-83FF-43B9-B66B-5FD05A958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Oval 27">
              <a:extLst>
                <a:ext uri="{FF2B5EF4-FFF2-40B4-BE49-F238E27FC236}">
                  <a16:creationId xmlns:a16="http://schemas.microsoft.com/office/drawing/2014/main" id="{BC4D7AA7-0424-4C72-AE55-4B413DD47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Oval 28">
              <a:extLst>
                <a:ext uri="{FF2B5EF4-FFF2-40B4-BE49-F238E27FC236}">
                  <a16:creationId xmlns:a16="http://schemas.microsoft.com/office/drawing/2014/main" id="{BC2D80F1-5DC4-4396-B0E1-C774E82EC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Freeform 5">
              <a:extLst>
                <a:ext uri="{FF2B5EF4-FFF2-40B4-BE49-F238E27FC236}">
                  <a16:creationId xmlns:a16="http://schemas.microsoft.com/office/drawing/2014/main" id="{48171057-920A-4188-A18E-97D710A35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31" name="Freeform 5">
              <a:extLst>
                <a:ext uri="{FF2B5EF4-FFF2-40B4-BE49-F238E27FC236}">
                  <a16:creationId xmlns:a16="http://schemas.microsoft.com/office/drawing/2014/main" id="{1C871B74-1D69-47F0-A28D-8F3454779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32" name="Freeform 5">
              <a:extLst>
                <a:ext uri="{FF2B5EF4-FFF2-40B4-BE49-F238E27FC236}">
                  <a16:creationId xmlns:a16="http://schemas.microsoft.com/office/drawing/2014/main" id="{63001BDC-368C-49CC-9F3F-EAF38A0A49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34" name="Rectangle 33">
            <a:extLst>
              <a:ext uri="{FF2B5EF4-FFF2-40B4-BE49-F238E27FC236}">
                <a16:creationId xmlns:a16="http://schemas.microsoft.com/office/drawing/2014/main" id="{6288FC2F-B192-42B2-90BE-517E1039B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36" name="Group 35">
            <a:extLst>
              <a:ext uri="{FF2B5EF4-FFF2-40B4-BE49-F238E27FC236}">
                <a16:creationId xmlns:a16="http://schemas.microsoft.com/office/drawing/2014/main" id="{08BCF048-8940-4354-B9EC-5AD74E283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7" name="Rectangle 36">
              <a:extLst>
                <a:ext uri="{FF2B5EF4-FFF2-40B4-BE49-F238E27FC236}">
                  <a16:creationId xmlns:a16="http://schemas.microsoft.com/office/drawing/2014/main" id="{D024C14A-78BD-44B0-82BE-6A0D0A270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8" name="Oval 37">
              <a:extLst>
                <a:ext uri="{FF2B5EF4-FFF2-40B4-BE49-F238E27FC236}">
                  <a16:creationId xmlns:a16="http://schemas.microsoft.com/office/drawing/2014/main" id="{809F3D29-EDB1-4F1C-A0E0-36F28CE17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9" name="Oval 38">
              <a:extLst>
                <a:ext uri="{FF2B5EF4-FFF2-40B4-BE49-F238E27FC236}">
                  <a16:creationId xmlns:a16="http://schemas.microsoft.com/office/drawing/2014/main" id="{5282F4AB-C7B8-4A86-9927-AA106AA27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0" name="Rectangle 39">
              <a:extLst>
                <a:ext uri="{FF2B5EF4-FFF2-40B4-BE49-F238E27FC236}">
                  <a16:creationId xmlns:a16="http://schemas.microsoft.com/office/drawing/2014/main" id="{60B26874-5AFA-4D1E-94A9-53AF9790D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 name="Freeform 5">
              <a:extLst>
                <a:ext uri="{FF2B5EF4-FFF2-40B4-BE49-F238E27FC236}">
                  <a16:creationId xmlns:a16="http://schemas.microsoft.com/office/drawing/2014/main" id="{A1DA6C95-40F8-4305-89F6-17F6167C0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42" name="Freeform 5">
              <a:extLst>
                <a:ext uri="{FF2B5EF4-FFF2-40B4-BE49-F238E27FC236}">
                  <a16:creationId xmlns:a16="http://schemas.microsoft.com/office/drawing/2014/main" id="{A2FA2D29-AEEE-4FFA-B233-94FBE84C9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43" name="Freeform 5">
              <a:extLst>
                <a:ext uri="{FF2B5EF4-FFF2-40B4-BE49-F238E27FC236}">
                  <a16:creationId xmlns:a16="http://schemas.microsoft.com/office/drawing/2014/main" id="{6DA5143E-FA8E-4EC1-99F7-35AE5AD4E3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4" name="TextBox 3">
            <a:extLst>
              <a:ext uri="{FF2B5EF4-FFF2-40B4-BE49-F238E27FC236}">
                <a16:creationId xmlns:a16="http://schemas.microsoft.com/office/drawing/2014/main" id="{C03186E1-AF94-A1D6-DD8E-2E675407642C}"/>
              </a:ext>
            </a:extLst>
          </p:cNvPr>
          <p:cNvSpPr txBox="1"/>
          <p:nvPr/>
        </p:nvSpPr>
        <p:spPr>
          <a:xfrm>
            <a:off x="454893" y="973667"/>
            <a:ext cx="4820585" cy="4893733"/>
          </a:xfrm>
          <a:prstGeom prst="rect">
            <a:avLst/>
          </a:prstGeom>
        </p:spPr>
        <p:txBody>
          <a:bodyPr vert="horz" lIns="91440" tIns="45720" rIns="91440" bIns="45720" rtlCol="0" anchor="ctr">
            <a:normAutofit/>
          </a:bodyPr>
          <a:lstStyle/>
          <a:p>
            <a:pPr>
              <a:spcBef>
                <a:spcPct val="0"/>
              </a:spcBef>
              <a:spcAft>
                <a:spcPts val="600"/>
              </a:spcAft>
            </a:pPr>
            <a:r>
              <a:rPr lang="en-US" sz="3200" u="sng" dirty="0">
                <a:solidFill>
                  <a:srgbClr val="EBEBEB"/>
                </a:solidFill>
                <a:latin typeface="+mj-lt"/>
                <a:ea typeface="+mj-ea"/>
                <a:cs typeface="+mj-cs"/>
              </a:rPr>
              <a:t>RECOMMENDATIONS</a:t>
            </a:r>
          </a:p>
        </p:txBody>
      </p:sp>
      <p:sp>
        <p:nvSpPr>
          <p:cNvPr id="45" name="Rectangle 44">
            <a:extLst>
              <a:ext uri="{FF2B5EF4-FFF2-40B4-BE49-F238E27FC236}">
                <a16:creationId xmlns:a16="http://schemas.microsoft.com/office/drawing/2014/main" id="{CC28BCC9-4093-4FD5-83EB-7EC297F51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17" name="Straight Connector 16">
            <a:extLst>
              <a:ext uri="{FF2B5EF4-FFF2-40B4-BE49-F238E27FC236}">
                <a16:creationId xmlns:a16="http://schemas.microsoft.com/office/drawing/2014/main" id="{82488BE5-64D5-BD6F-3580-752C2EF3F1DF}"/>
              </a:ext>
            </a:extLst>
          </p:cNvPr>
          <p:cNvCxnSpPr/>
          <p:nvPr/>
        </p:nvCxnSpPr>
        <p:spPr>
          <a:xfrm>
            <a:off x="1449859" y="1853514"/>
            <a:ext cx="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9" name="TextBox 2">
            <a:extLst>
              <a:ext uri="{FF2B5EF4-FFF2-40B4-BE49-F238E27FC236}">
                <a16:creationId xmlns:a16="http://schemas.microsoft.com/office/drawing/2014/main" id="{E2AA08AF-3BA6-64A2-E420-F5889DE50D72}"/>
              </a:ext>
            </a:extLst>
          </p:cNvPr>
          <p:cNvGraphicFramePr/>
          <p:nvPr>
            <p:extLst>
              <p:ext uri="{D42A27DB-BD31-4B8C-83A1-F6EECF244321}">
                <p14:modId xmlns:p14="http://schemas.microsoft.com/office/powerpoint/2010/main" val="1861276699"/>
              </p:ext>
            </p:extLst>
          </p:nvPr>
        </p:nvGraphicFramePr>
        <p:xfrm>
          <a:off x="5194300" y="808038"/>
          <a:ext cx="6391275" cy="52466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07748217"/>
      </p:ext>
    </p:extLst>
  </p:cSld>
  <p:clrMapOvr>
    <a:masterClrMapping/>
  </p:clrMapOvr>
  <mc:AlternateContent xmlns:mc="http://schemas.openxmlformats.org/markup-compatibility/2006">
    <mc:Choice xmlns:p14="http://schemas.microsoft.com/office/powerpoint/2010/main" Requires="p14">
      <p:transition spd="slow" p14:dur="2000" advTm="72860"/>
    </mc:Choice>
    <mc:Fallback>
      <p:transition spd="slow" advTm="72860"/>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pattFill prst="pct5">
          <a:fgClr>
            <a:srgbClr val="4A2956"/>
          </a:fgClr>
          <a:bgClr>
            <a:srgbClr val="4A2956"/>
          </a:bgClr>
        </a:patt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82488BE5-64D5-BD6F-3580-752C2EF3F1DF}"/>
              </a:ext>
            </a:extLst>
          </p:cNvPr>
          <p:cNvCxnSpPr/>
          <p:nvPr/>
        </p:nvCxnSpPr>
        <p:spPr>
          <a:xfrm>
            <a:off x="1449859" y="1853514"/>
            <a:ext cx="0" cy="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descr="A close-up of a thank you card&#10;&#10;Description automatically generated">
            <a:extLst>
              <a:ext uri="{FF2B5EF4-FFF2-40B4-BE49-F238E27FC236}">
                <a16:creationId xmlns:a16="http://schemas.microsoft.com/office/drawing/2014/main" id="{1DAFC137-3E86-306F-6D22-6DA52CD72397}"/>
              </a:ext>
            </a:extLst>
          </p:cNvPr>
          <p:cNvPicPr>
            <a:picLocks noChangeAspect="1"/>
          </p:cNvPicPr>
          <p:nvPr/>
        </p:nvPicPr>
        <p:blipFill>
          <a:blip r:embed="rId3">
            <a:duotone>
              <a:prstClr val="black"/>
              <a:schemeClr val="accent6">
                <a:tint val="45000"/>
                <a:satMod val="400000"/>
              </a:schemeClr>
            </a:duotone>
          </a:blip>
          <a:srcRect b="37917"/>
          <a:stretch/>
        </p:blipFill>
        <p:spPr>
          <a:xfrm>
            <a:off x="0" y="10858"/>
            <a:ext cx="12192000" cy="42576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Graphic 6" descr="Handshake outline">
            <a:extLst>
              <a:ext uri="{FF2B5EF4-FFF2-40B4-BE49-F238E27FC236}">
                <a16:creationId xmlns:a16="http://schemas.microsoft.com/office/drawing/2014/main" id="{31867CF5-DC3E-C930-3100-FFCC56CF9D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8800" y="1343025"/>
            <a:ext cx="914400" cy="1243012"/>
          </a:xfrm>
          <a:prstGeom prst="rect">
            <a:avLst/>
          </a:prstGeom>
        </p:spPr>
      </p:pic>
      <p:pic>
        <p:nvPicPr>
          <p:cNvPr id="9" name="Graphic 8" descr="Speaker phone with solid fill">
            <a:extLst>
              <a:ext uri="{FF2B5EF4-FFF2-40B4-BE49-F238E27FC236}">
                <a16:creationId xmlns:a16="http://schemas.microsoft.com/office/drawing/2014/main" id="{5456BA74-AA80-6327-4AB7-F29A3B1D6E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24136" y="4543423"/>
            <a:ext cx="923924" cy="914400"/>
          </a:xfrm>
          <a:prstGeom prst="rect">
            <a:avLst/>
          </a:prstGeom>
        </p:spPr>
      </p:pic>
      <p:sp>
        <p:nvSpPr>
          <p:cNvPr id="10" name="TextBox 9">
            <a:extLst>
              <a:ext uri="{FF2B5EF4-FFF2-40B4-BE49-F238E27FC236}">
                <a16:creationId xmlns:a16="http://schemas.microsoft.com/office/drawing/2014/main" id="{479D5593-ADE7-311B-17EF-C81EE2E440B2}"/>
              </a:ext>
            </a:extLst>
          </p:cNvPr>
          <p:cNvSpPr txBox="1"/>
          <p:nvPr/>
        </p:nvSpPr>
        <p:spPr>
          <a:xfrm>
            <a:off x="1814510" y="5543549"/>
            <a:ext cx="2543175" cy="646331"/>
          </a:xfrm>
          <a:prstGeom prst="rect">
            <a:avLst/>
          </a:prstGeom>
          <a:noFill/>
        </p:spPr>
        <p:txBody>
          <a:bodyPr wrap="square" rtlCol="0">
            <a:spAutoFit/>
          </a:bodyPr>
          <a:lstStyle/>
          <a:p>
            <a:pPr algn="ctr"/>
            <a:r>
              <a:rPr lang="en-US" b="1" dirty="0">
                <a:solidFill>
                  <a:schemeClr val="accent2">
                    <a:lumMod val="20000"/>
                    <a:lumOff val="80000"/>
                  </a:schemeClr>
                </a:solidFill>
              </a:rPr>
              <a:t>Contact Number</a:t>
            </a:r>
            <a:br>
              <a:rPr lang="en-US" b="1" dirty="0">
                <a:solidFill>
                  <a:schemeClr val="accent2">
                    <a:lumMod val="20000"/>
                    <a:lumOff val="80000"/>
                  </a:schemeClr>
                </a:solidFill>
              </a:rPr>
            </a:br>
            <a:r>
              <a:rPr lang="en-US" i="1" dirty="0">
                <a:solidFill>
                  <a:schemeClr val="accent2">
                    <a:lumMod val="20000"/>
                    <a:lumOff val="80000"/>
                  </a:schemeClr>
                </a:solidFill>
              </a:rPr>
              <a:t>7463977924</a:t>
            </a:r>
          </a:p>
        </p:txBody>
      </p:sp>
      <p:pic>
        <p:nvPicPr>
          <p:cNvPr id="13" name="Graphic 12" descr="Email with solid fill">
            <a:extLst>
              <a:ext uri="{FF2B5EF4-FFF2-40B4-BE49-F238E27FC236}">
                <a16:creationId xmlns:a16="http://schemas.microsoft.com/office/drawing/2014/main" id="{971076CE-FA4C-D972-4081-B9399E1F6DE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29653" y="4629149"/>
            <a:ext cx="914400" cy="914400"/>
          </a:xfrm>
          <a:prstGeom prst="rect">
            <a:avLst/>
          </a:prstGeom>
        </p:spPr>
      </p:pic>
      <p:sp>
        <p:nvSpPr>
          <p:cNvPr id="14" name="TextBox 13">
            <a:extLst>
              <a:ext uri="{FF2B5EF4-FFF2-40B4-BE49-F238E27FC236}">
                <a16:creationId xmlns:a16="http://schemas.microsoft.com/office/drawing/2014/main" id="{F07D581E-E055-711C-B963-0E23BC94E4E1}"/>
              </a:ext>
            </a:extLst>
          </p:cNvPr>
          <p:cNvSpPr txBox="1"/>
          <p:nvPr/>
        </p:nvSpPr>
        <p:spPr>
          <a:xfrm>
            <a:off x="7584285" y="5543549"/>
            <a:ext cx="3005135" cy="646331"/>
          </a:xfrm>
          <a:prstGeom prst="rect">
            <a:avLst/>
          </a:prstGeom>
          <a:noFill/>
        </p:spPr>
        <p:txBody>
          <a:bodyPr wrap="square" rtlCol="0">
            <a:spAutoFit/>
          </a:bodyPr>
          <a:lstStyle/>
          <a:p>
            <a:pPr algn="ctr"/>
            <a:r>
              <a:rPr lang="en-US" b="1" dirty="0">
                <a:solidFill>
                  <a:schemeClr val="accent2">
                    <a:lumMod val="20000"/>
                    <a:lumOff val="80000"/>
                  </a:schemeClr>
                </a:solidFill>
              </a:rPr>
              <a:t>Email Address</a:t>
            </a:r>
            <a:br>
              <a:rPr lang="en-US" b="1" dirty="0">
                <a:solidFill>
                  <a:schemeClr val="accent2">
                    <a:lumMod val="20000"/>
                    <a:lumOff val="80000"/>
                  </a:schemeClr>
                </a:solidFill>
              </a:rPr>
            </a:br>
            <a:r>
              <a:rPr lang="en-US" dirty="0">
                <a:solidFill>
                  <a:schemeClr val="accent2">
                    <a:lumMod val="20000"/>
                    <a:lumOff val="80000"/>
                  </a:schemeClr>
                </a:solidFill>
              </a:rPr>
              <a:t>Srishti.datas@gmail.com</a:t>
            </a:r>
          </a:p>
        </p:txBody>
      </p:sp>
      <p:pic>
        <p:nvPicPr>
          <p:cNvPr id="6" name="Picture 5" descr="A white circle with blue text&#10;&#10;Description automatically generated">
            <a:extLst>
              <a:ext uri="{FF2B5EF4-FFF2-40B4-BE49-F238E27FC236}">
                <a16:creationId xmlns:a16="http://schemas.microsoft.com/office/drawing/2014/main" id="{D4DB6B6E-30C0-ACAB-B6E2-5E850A167B39}"/>
              </a:ext>
            </a:extLst>
          </p:cNvPr>
          <p:cNvPicPr>
            <a:picLocks noChangeAspect="1"/>
          </p:cNvPicPr>
          <p:nvPr/>
        </p:nvPicPr>
        <p:blipFill>
          <a:blip r:embed="rId10"/>
          <a:stretch>
            <a:fillRect/>
          </a:stretch>
        </p:blipFill>
        <p:spPr>
          <a:xfrm>
            <a:off x="5638800" y="1460501"/>
            <a:ext cx="914400" cy="849853"/>
          </a:xfrm>
          <a:prstGeom prst="rect">
            <a:avLst/>
          </a:prstGeom>
        </p:spPr>
      </p:pic>
    </p:spTree>
    <p:extLst>
      <p:ext uri="{BB962C8B-B14F-4D97-AF65-F5344CB8AC3E}">
        <p14:creationId xmlns:p14="http://schemas.microsoft.com/office/powerpoint/2010/main" val="1328881005"/>
      </p:ext>
    </p:extLst>
  </p:cSld>
  <p:clrMapOvr>
    <a:masterClrMapping/>
  </p:clrMapOvr>
  <mc:AlternateContent xmlns:mc="http://schemas.openxmlformats.org/markup-compatibility/2006">
    <mc:Choice xmlns:p14="http://schemas.microsoft.com/office/powerpoint/2010/main" Requires="p14">
      <p:transition spd="slow" p14:dur="2000" advTm="37104"/>
    </mc:Choice>
    <mc:Fallback>
      <p:transition spd="slow" advTm="3710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B6143-ABF5-AA49-453E-2A15E62C9537}"/>
              </a:ext>
            </a:extLst>
          </p:cNvPr>
          <p:cNvSpPr>
            <a:spLocks noGrp="1"/>
          </p:cNvSpPr>
          <p:nvPr>
            <p:ph type="title"/>
          </p:nvPr>
        </p:nvSpPr>
        <p:spPr>
          <a:xfrm>
            <a:off x="1154954" y="973668"/>
            <a:ext cx="8761413" cy="706964"/>
          </a:xfrm>
        </p:spPr>
        <p:txBody>
          <a:bodyPr>
            <a:normAutofit/>
          </a:bodyPr>
          <a:lstStyle/>
          <a:p>
            <a:r>
              <a:rPr lang="en-US">
                <a:solidFill>
                  <a:srgbClr val="EBEBEB"/>
                </a:solidFill>
              </a:rPr>
              <a:t>AGENDA</a:t>
            </a:r>
          </a:p>
        </p:txBody>
      </p:sp>
      <p:pic>
        <p:nvPicPr>
          <p:cNvPr id="7" name="Picture 6" descr="A purple notebook with a pen and a yellow notepad&#10;&#10;Description automatically generated">
            <a:extLst>
              <a:ext uri="{FF2B5EF4-FFF2-40B4-BE49-F238E27FC236}">
                <a16:creationId xmlns:a16="http://schemas.microsoft.com/office/drawing/2014/main" id="{8EA31A06-9849-B54B-2D74-9F2DD874D330}"/>
              </a:ext>
            </a:extLst>
          </p:cNvPr>
          <p:cNvPicPr>
            <a:picLocks noChangeAspect="1"/>
          </p:cNvPicPr>
          <p:nvPr/>
        </p:nvPicPr>
        <p:blipFill>
          <a:blip r:embed="rId3"/>
          <a:stretch>
            <a:fillRect/>
          </a:stretch>
        </p:blipFill>
        <p:spPr>
          <a:xfrm>
            <a:off x="1151467" y="2793582"/>
            <a:ext cx="3031901" cy="3031901"/>
          </a:xfrm>
          <a:prstGeom prst="roundRect">
            <a:avLst>
              <a:gd name="adj" fmla="val 1858"/>
            </a:avLst>
          </a:prstGeom>
          <a:effectLst>
            <a:outerShdw blurRad="50800" dist="50800" dir="5400000" algn="tl" rotWithShape="0">
              <a:srgbClr val="000000">
                <a:alpha val="43000"/>
              </a:srgbClr>
            </a:outerShdw>
          </a:effectLst>
        </p:spPr>
      </p:pic>
      <p:graphicFrame>
        <p:nvGraphicFramePr>
          <p:cNvPr id="9" name="Content Placeholder 2">
            <a:extLst>
              <a:ext uri="{FF2B5EF4-FFF2-40B4-BE49-F238E27FC236}">
                <a16:creationId xmlns:a16="http://schemas.microsoft.com/office/drawing/2014/main" id="{066C3722-9154-5340-5762-E9606DA63584}"/>
              </a:ext>
            </a:extLst>
          </p:cNvPr>
          <p:cNvGraphicFramePr>
            <a:graphicFrameLocks noGrp="1"/>
          </p:cNvGraphicFramePr>
          <p:nvPr>
            <p:ph idx="1"/>
            <p:extLst>
              <p:ext uri="{D42A27DB-BD31-4B8C-83A1-F6EECF244321}">
                <p14:modId xmlns:p14="http://schemas.microsoft.com/office/powerpoint/2010/main" val="3965198346"/>
              </p:ext>
            </p:extLst>
          </p:nvPr>
        </p:nvGraphicFramePr>
        <p:xfrm>
          <a:off x="4641336" y="2603500"/>
          <a:ext cx="6551597" cy="34163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69947668"/>
      </p:ext>
    </p:extLst>
  </p:cSld>
  <p:clrMapOvr>
    <a:masterClrMapping/>
  </p:clrMapOvr>
  <mc:AlternateContent xmlns:mc="http://schemas.openxmlformats.org/markup-compatibility/2006" xmlns:p14="http://schemas.microsoft.com/office/powerpoint/2010/main">
    <mc:Choice Requires="p14">
      <p:transition spd="slow" p14:dur="2000" advTm="48461"/>
    </mc:Choice>
    <mc:Fallback xmlns="">
      <p:transition spd="slow" advTm="48461"/>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rgbClr val="4A2956"/>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248698-885E-BD0B-1D80-0EC575F2710F}"/>
              </a:ext>
            </a:extLst>
          </p:cNvPr>
          <p:cNvSpPr txBox="1"/>
          <p:nvPr/>
        </p:nvSpPr>
        <p:spPr>
          <a:xfrm>
            <a:off x="669073" y="512956"/>
            <a:ext cx="5572359" cy="707886"/>
          </a:xfrm>
          <a:prstGeom prst="rect">
            <a:avLst/>
          </a:prstGeom>
          <a:noFill/>
        </p:spPr>
        <p:txBody>
          <a:bodyPr wrap="none" rtlCol="0">
            <a:spAutoFit/>
          </a:bodyPr>
          <a:lstStyle/>
          <a:p>
            <a:r>
              <a:rPr lang="en-US" sz="4000" b="1" u="sng" dirty="0">
                <a:solidFill>
                  <a:schemeClr val="bg1"/>
                </a:solidFill>
                <a:latin typeface="+mj-lt"/>
              </a:rPr>
              <a:t>COMPANY OVERVIEW</a:t>
            </a:r>
          </a:p>
        </p:txBody>
      </p:sp>
      <p:pic>
        <p:nvPicPr>
          <p:cNvPr id="5" name="Picture 4" descr="A hotel with palm trees and mountains&#10;&#10;Description automatically generated">
            <a:extLst>
              <a:ext uri="{FF2B5EF4-FFF2-40B4-BE49-F238E27FC236}">
                <a16:creationId xmlns:a16="http://schemas.microsoft.com/office/drawing/2014/main" id="{6EA63736-9038-FBF2-E203-6A56800BD4CF}"/>
              </a:ext>
            </a:extLst>
          </p:cNvPr>
          <p:cNvPicPr>
            <a:picLocks noChangeAspect="1"/>
          </p:cNvPicPr>
          <p:nvPr/>
        </p:nvPicPr>
        <p:blipFill>
          <a:blip r:embed="rId3"/>
          <a:stretch>
            <a:fillRect/>
          </a:stretch>
        </p:blipFill>
        <p:spPr>
          <a:xfrm>
            <a:off x="7883610" y="454097"/>
            <a:ext cx="3978876" cy="611969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6" name="Rectangle 5">
            <a:extLst>
              <a:ext uri="{FF2B5EF4-FFF2-40B4-BE49-F238E27FC236}">
                <a16:creationId xmlns:a16="http://schemas.microsoft.com/office/drawing/2014/main" id="{BA31BA9E-0C62-E7F7-CA94-4DBC104B4E1F}"/>
              </a:ext>
            </a:extLst>
          </p:cNvPr>
          <p:cNvSpPr/>
          <p:nvPr/>
        </p:nvSpPr>
        <p:spPr>
          <a:xfrm>
            <a:off x="7407166" y="6135450"/>
            <a:ext cx="4931764" cy="338554"/>
          </a:xfrm>
          <a:prstGeom prst="rect">
            <a:avLst/>
          </a:prstGeom>
          <a:noFill/>
        </p:spPr>
        <p:txBody>
          <a:bodyPr wrap="square" lIns="91440" tIns="45720" rIns="91440" bIns="45720">
            <a:spAutoFit/>
          </a:bodyPr>
          <a:lstStyle/>
          <a:p>
            <a:pPr algn="ctr"/>
            <a:r>
              <a:rPr lang="en-GB" sz="1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ahoma" panose="020B0604030504040204" pitchFamily="34" charset="0"/>
                <a:ea typeface="Tahoma" panose="020B0604030504040204" pitchFamily="34" charset="0"/>
                <a:cs typeface="Tahoma" panose="020B0604030504040204" pitchFamily="34" charset="0"/>
              </a:rPr>
              <a:t>ATLIQ GRANDS</a:t>
            </a:r>
          </a:p>
        </p:txBody>
      </p:sp>
      <p:sp>
        <p:nvSpPr>
          <p:cNvPr id="7" name="TextBox 6">
            <a:extLst>
              <a:ext uri="{FF2B5EF4-FFF2-40B4-BE49-F238E27FC236}">
                <a16:creationId xmlns:a16="http://schemas.microsoft.com/office/drawing/2014/main" id="{89AF0FAC-3C1C-ADBB-0AA1-12913E328ED2}"/>
              </a:ext>
            </a:extLst>
          </p:cNvPr>
          <p:cNvSpPr txBox="1"/>
          <p:nvPr/>
        </p:nvSpPr>
        <p:spPr>
          <a:xfrm>
            <a:off x="483419" y="1065331"/>
            <a:ext cx="7400191" cy="5016758"/>
          </a:xfrm>
          <a:prstGeom prst="rect">
            <a:avLst/>
          </a:prstGeom>
          <a:noFill/>
        </p:spPr>
        <p:txBody>
          <a:bodyPr wrap="square" rtlCol="0">
            <a:spAutoFit/>
          </a:bodyPr>
          <a:lstStyle/>
          <a:p>
            <a:endParaRPr lang="en-IN" sz="3200" dirty="0">
              <a:solidFill>
                <a:schemeClr val="accent6">
                  <a:lumMod val="20000"/>
                  <a:lumOff val="80000"/>
                </a:schemeClr>
              </a:solidFill>
              <a:latin typeface="+mj-lt"/>
              <a:ea typeface="Tahoma" panose="020B0604030504040204" pitchFamily="34" charset="0"/>
              <a:cs typeface="Tahoma" panose="020B0604030504040204" pitchFamily="34" charset="0"/>
            </a:endParaRPr>
          </a:p>
          <a:p>
            <a:r>
              <a:rPr lang="en-IN" sz="3200" dirty="0">
                <a:solidFill>
                  <a:schemeClr val="accent4">
                    <a:lumMod val="20000"/>
                    <a:lumOff val="80000"/>
                  </a:schemeClr>
                </a:solidFill>
                <a:latin typeface="Tahoma" panose="020B0604030504040204" pitchFamily="34" charset="0"/>
                <a:ea typeface="Tahoma" panose="020B0604030504040204" pitchFamily="34" charset="0"/>
                <a:cs typeface="Tahoma" panose="020B0604030504040204" pitchFamily="34" charset="0"/>
              </a:rPr>
              <a:t>AtliQ Grands is a prominent name in India’s hospitality industry, renowned for its chain of five-star hotels located in key cities such as Bangalore, Delhi, Mumbai, and Hyderabad. Catering to both business and luxury </a:t>
            </a:r>
            <a:r>
              <a:rPr lang="en-IN" sz="3200" dirty="0" err="1">
                <a:solidFill>
                  <a:schemeClr val="accent4">
                    <a:lumMod val="20000"/>
                    <a:lumOff val="80000"/>
                  </a:schemeClr>
                </a:solidFill>
                <a:latin typeface="Tahoma" panose="020B0604030504040204" pitchFamily="34" charset="0"/>
                <a:ea typeface="Tahoma" panose="020B0604030504040204" pitchFamily="34" charset="0"/>
                <a:cs typeface="Tahoma" panose="020B0604030504040204" pitchFamily="34" charset="0"/>
              </a:rPr>
              <a:t>travelers</a:t>
            </a:r>
            <a:r>
              <a:rPr lang="en-IN" sz="3200" dirty="0">
                <a:solidFill>
                  <a:schemeClr val="accent4">
                    <a:lumMod val="20000"/>
                    <a:lumOff val="80000"/>
                  </a:schemeClr>
                </a:solidFill>
                <a:latin typeface="Tahoma" panose="020B0604030504040204" pitchFamily="34" charset="0"/>
                <a:ea typeface="Tahoma" panose="020B0604030504040204" pitchFamily="34" charset="0"/>
                <a:cs typeface="Tahoma" panose="020B0604030504040204" pitchFamily="34" charset="0"/>
              </a:rPr>
              <a:t>, each property provides a diverse range of room options designed to meet the varied needs of its guests.</a:t>
            </a:r>
          </a:p>
        </p:txBody>
      </p:sp>
    </p:spTree>
    <p:extLst>
      <p:ext uri="{BB962C8B-B14F-4D97-AF65-F5344CB8AC3E}">
        <p14:creationId xmlns:p14="http://schemas.microsoft.com/office/powerpoint/2010/main" val="3235713365"/>
      </p:ext>
    </p:extLst>
  </p:cSld>
  <p:clrMapOvr>
    <a:masterClrMapping/>
  </p:clrMapOvr>
  <mc:AlternateContent xmlns:mc="http://schemas.openxmlformats.org/markup-compatibility/2006" xmlns:p14="http://schemas.microsoft.com/office/powerpoint/2010/main">
    <mc:Choice Requires="p14">
      <p:transition spd="slow" p14:dur="2000" advTm="6266"/>
    </mc:Choice>
    <mc:Fallback xmlns="">
      <p:transition spd="slow" advTm="6266"/>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4A2956"/>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EFF8AF4-988E-53EA-AEB1-F8C110DABB5E}"/>
              </a:ext>
            </a:extLst>
          </p:cNvPr>
          <p:cNvSpPr/>
          <p:nvPr/>
        </p:nvSpPr>
        <p:spPr>
          <a:xfrm>
            <a:off x="3828885" y="408659"/>
            <a:ext cx="4534228" cy="622760"/>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ot"/>
          </a:ln>
          <a:effectLst>
            <a:reflection stA="43000" endPos="0" dist="508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ATLIQ GRANDS</a:t>
            </a:r>
          </a:p>
        </p:txBody>
      </p:sp>
      <p:pic>
        <p:nvPicPr>
          <p:cNvPr id="10" name="Picture 9" descr="A logo with a black background&#10;&#10;Description automatically generated">
            <a:extLst>
              <a:ext uri="{FF2B5EF4-FFF2-40B4-BE49-F238E27FC236}">
                <a16:creationId xmlns:a16="http://schemas.microsoft.com/office/drawing/2014/main" id="{E827563E-FDB5-B085-0A70-C4DD048DA590}"/>
              </a:ext>
            </a:extLst>
          </p:cNvPr>
          <p:cNvPicPr>
            <a:picLocks noChangeAspect="1"/>
          </p:cNvPicPr>
          <p:nvPr/>
        </p:nvPicPr>
        <p:blipFill>
          <a:blip r:embed="rId3"/>
          <a:stretch>
            <a:fillRect/>
          </a:stretch>
        </p:blipFill>
        <p:spPr>
          <a:xfrm>
            <a:off x="3752151" y="235834"/>
            <a:ext cx="940882" cy="940882"/>
          </a:xfrm>
          <a:prstGeom prst="rect">
            <a:avLst/>
          </a:prstGeom>
        </p:spPr>
      </p:pic>
      <p:cxnSp>
        <p:nvCxnSpPr>
          <p:cNvPr id="13" name="Straight Connector 12">
            <a:extLst>
              <a:ext uri="{FF2B5EF4-FFF2-40B4-BE49-F238E27FC236}">
                <a16:creationId xmlns:a16="http://schemas.microsoft.com/office/drawing/2014/main" id="{79EBFCE9-0962-C721-86EB-FE6305AD9C66}"/>
              </a:ext>
            </a:extLst>
          </p:cNvPr>
          <p:cNvCxnSpPr>
            <a:cxnSpLocks/>
          </p:cNvCxnSpPr>
          <p:nvPr/>
        </p:nvCxnSpPr>
        <p:spPr>
          <a:xfrm>
            <a:off x="6095999" y="1050592"/>
            <a:ext cx="0" cy="802922"/>
          </a:xfrm>
          <a:prstGeom prst="line">
            <a:avLst/>
          </a:prstGeom>
        </p:spPr>
        <p:style>
          <a:lnRef idx="2">
            <a:schemeClr val="accent5"/>
          </a:lnRef>
          <a:fillRef idx="0">
            <a:schemeClr val="accent5"/>
          </a:fillRef>
          <a:effectRef idx="1">
            <a:schemeClr val="accent5"/>
          </a:effectRef>
          <a:fontRef idx="minor">
            <a:schemeClr val="tx1"/>
          </a:fontRef>
        </p:style>
      </p:cxnSp>
      <p:cxnSp>
        <p:nvCxnSpPr>
          <p:cNvPr id="15" name="Straight Connector 14">
            <a:extLst>
              <a:ext uri="{FF2B5EF4-FFF2-40B4-BE49-F238E27FC236}">
                <a16:creationId xmlns:a16="http://schemas.microsoft.com/office/drawing/2014/main" id="{24C7E9AE-C01B-5134-745F-A44CEBEE193F}"/>
              </a:ext>
            </a:extLst>
          </p:cNvPr>
          <p:cNvCxnSpPr/>
          <p:nvPr/>
        </p:nvCxnSpPr>
        <p:spPr>
          <a:xfrm>
            <a:off x="1449859" y="1853514"/>
            <a:ext cx="9292281"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17" name="Straight Connector 16">
            <a:extLst>
              <a:ext uri="{FF2B5EF4-FFF2-40B4-BE49-F238E27FC236}">
                <a16:creationId xmlns:a16="http://schemas.microsoft.com/office/drawing/2014/main" id="{82488BE5-64D5-BD6F-3580-752C2EF3F1DF}"/>
              </a:ext>
            </a:extLst>
          </p:cNvPr>
          <p:cNvCxnSpPr/>
          <p:nvPr/>
        </p:nvCxnSpPr>
        <p:spPr>
          <a:xfrm>
            <a:off x="1449859" y="1853514"/>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Up Arrow 17">
            <a:extLst>
              <a:ext uri="{FF2B5EF4-FFF2-40B4-BE49-F238E27FC236}">
                <a16:creationId xmlns:a16="http://schemas.microsoft.com/office/drawing/2014/main" id="{F6480C35-FFC9-B879-C3BA-0F82E4B23549}"/>
              </a:ext>
            </a:extLst>
          </p:cNvPr>
          <p:cNvSpPr/>
          <p:nvPr/>
        </p:nvSpPr>
        <p:spPr>
          <a:xfrm flipV="1">
            <a:off x="1296842" y="1834341"/>
            <a:ext cx="395332" cy="1007711"/>
          </a:xfrm>
          <a:prstGeom prst="up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Up Arrow 18">
            <a:extLst>
              <a:ext uri="{FF2B5EF4-FFF2-40B4-BE49-F238E27FC236}">
                <a16:creationId xmlns:a16="http://schemas.microsoft.com/office/drawing/2014/main" id="{4B75226C-9DA8-1AF8-16FF-1D1EF944D3BB}"/>
              </a:ext>
            </a:extLst>
          </p:cNvPr>
          <p:cNvSpPr/>
          <p:nvPr/>
        </p:nvSpPr>
        <p:spPr>
          <a:xfrm flipV="1">
            <a:off x="7484776" y="1834343"/>
            <a:ext cx="395330" cy="1007705"/>
          </a:xfrm>
          <a:prstGeom prst="up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Up Arrow 19">
            <a:extLst>
              <a:ext uri="{FF2B5EF4-FFF2-40B4-BE49-F238E27FC236}">
                <a16:creationId xmlns:a16="http://schemas.microsoft.com/office/drawing/2014/main" id="{F1D10123-C133-F7D6-2272-7762FB883B28}"/>
              </a:ext>
            </a:extLst>
          </p:cNvPr>
          <p:cNvSpPr/>
          <p:nvPr/>
        </p:nvSpPr>
        <p:spPr>
          <a:xfrm flipV="1">
            <a:off x="4222592" y="1834346"/>
            <a:ext cx="395331" cy="1007706"/>
          </a:xfrm>
          <a:prstGeom prst="up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Up Arrow 20">
            <a:extLst>
              <a:ext uri="{FF2B5EF4-FFF2-40B4-BE49-F238E27FC236}">
                <a16:creationId xmlns:a16="http://schemas.microsoft.com/office/drawing/2014/main" id="{519C7CC7-5754-5FCB-F5F2-FB64FDB09198}"/>
              </a:ext>
            </a:extLst>
          </p:cNvPr>
          <p:cNvSpPr/>
          <p:nvPr/>
        </p:nvSpPr>
        <p:spPr>
          <a:xfrm flipV="1">
            <a:off x="10499824" y="1834344"/>
            <a:ext cx="395330" cy="1007704"/>
          </a:xfrm>
          <a:prstGeom prst="up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25" name="Picture 24" descr="A large stone arch with a road and a sunset with India Gate in the background&#10;&#10;Description automatically generated with medium confidence">
            <a:extLst>
              <a:ext uri="{FF2B5EF4-FFF2-40B4-BE49-F238E27FC236}">
                <a16:creationId xmlns:a16="http://schemas.microsoft.com/office/drawing/2014/main" id="{2C1D508A-5ACE-D002-D1FD-84CC028BD956}"/>
              </a:ext>
            </a:extLst>
          </p:cNvPr>
          <p:cNvPicPr>
            <a:picLocks noChangeAspect="1"/>
          </p:cNvPicPr>
          <p:nvPr/>
        </p:nvPicPr>
        <p:blipFill>
          <a:blip r:embed="rId4"/>
          <a:srcRect b="6761"/>
          <a:stretch/>
        </p:blipFill>
        <p:spPr>
          <a:xfrm>
            <a:off x="3135490" y="2861221"/>
            <a:ext cx="2569534" cy="1918700"/>
          </a:xfrm>
          <a:prstGeom prst="rect">
            <a:avLst/>
          </a:prstGeom>
          <a:ln w="34925">
            <a:noFill/>
          </a:ln>
          <a:effectLst>
            <a:outerShdw blurRad="107950" dist="12700" dir="5400000" algn="ctr">
              <a:srgbClr val="000000"/>
            </a:outerShdw>
            <a:reflection blurRad="6350" stA="52000" endA="300" endPos="35000" dir="5400000" sy="-100000" algn="bl" rotWithShape="0"/>
          </a:effectLst>
          <a:scene3d>
            <a:camera prst="perspectiveLeft"/>
            <a:lightRig rig="soft" dir="t">
              <a:rot lat="0" lon="0" rev="0"/>
            </a:lightRig>
          </a:scene3d>
          <a:sp3d contourW="44450" prstMaterial="matte">
            <a:bevelT w="63500" h="63500" prst="artDeco"/>
            <a:contourClr>
              <a:srgbClr val="FFFFFF"/>
            </a:contourClr>
          </a:sp3d>
        </p:spPr>
      </p:pic>
      <p:pic>
        <p:nvPicPr>
          <p:cNvPr id="23" name="Picture 22" descr="A large white building with towers and birds flying in the sky&#10;&#10;Description automatically generated">
            <a:extLst>
              <a:ext uri="{FF2B5EF4-FFF2-40B4-BE49-F238E27FC236}">
                <a16:creationId xmlns:a16="http://schemas.microsoft.com/office/drawing/2014/main" id="{A753B9AF-1DE5-074D-A589-567DE8159FC8}"/>
              </a:ext>
            </a:extLst>
          </p:cNvPr>
          <p:cNvPicPr>
            <a:picLocks noChangeAspect="1"/>
          </p:cNvPicPr>
          <p:nvPr/>
        </p:nvPicPr>
        <p:blipFill>
          <a:blip r:embed="rId5"/>
          <a:stretch>
            <a:fillRect/>
          </a:stretch>
        </p:blipFill>
        <p:spPr>
          <a:xfrm>
            <a:off x="321947" y="2863361"/>
            <a:ext cx="2569534" cy="1918699"/>
          </a:xfrm>
          <a:prstGeom prst="rect">
            <a:avLst/>
          </a:prstGeom>
          <a:ln w="34925">
            <a:noFill/>
          </a:ln>
          <a:effectLst>
            <a:outerShdw blurRad="107950" dist="12700" dir="5400000" algn="ctr">
              <a:srgbClr val="000000"/>
            </a:outerShdw>
            <a:reflection blurRad="6350" stA="52000" endA="300" endPos="35000" dir="5400000" sy="-100000" algn="bl" rotWithShape="0"/>
          </a:effectLst>
          <a:scene3d>
            <a:camera prst="perspectiveLeft"/>
            <a:lightRig rig="soft" dir="t">
              <a:rot lat="0" lon="0" rev="0"/>
            </a:lightRig>
          </a:scene3d>
          <a:sp3d contourW="44450" prstMaterial="matte">
            <a:bevelT w="63500" h="63500" prst="artDeco"/>
            <a:contourClr>
              <a:srgbClr val="FFFFFF"/>
            </a:contourClr>
          </a:sp3d>
        </p:spPr>
      </p:pic>
      <p:sp>
        <p:nvSpPr>
          <p:cNvPr id="30" name="TextBox 29">
            <a:extLst>
              <a:ext uri="{FF2B5EF4-FFF2-40B4-BE49-F238E27FC236}">
                <a16:creationId xmlns:a16="http://schemas.microsoft.com/office/drawing/2014/main" id="{190812D6-EE97-D1A3-A296-50375BEA771D}"/>
              </a:ext>
            </a:extLst>
          </p:cNvPr>
          <p:cNvSpPr txBox="1"/>
          <p:nvPr/>
        </p:nvSpPr>
        <p:spPr>
          <a:xfrm>
            <a:off x="3326949" y="5256185"/>
            <a:ext cx="2343937" cy="523220"/>
          </a:xfrm>
          <a:prstGeom prst="rect">
            <a:avLst/>
          </a:prstGeom>
          <a:noFill/>
        </p:spPr>
        <p:txBody>
          <a:bodyPr wrap="square" rtlCol="0">
            <a:spAutoFit/>
          </a:bodyPr>
          <a:lstStyle/>
          <a:p>
            <a:pPr algn="ctr"/>
            <a:r>
              <a:rPr lang="en-US" sz="2800" dirty="0">
                <a:solidFill>
                  <a:schemeClr val="accent4">
                    <a:lumMod val="20000"/>
                    <a:lumOff val="80000"/>
                  </a:schemeClr>
                </a:solidFill>
                <a:latin typeface="ACADEMY ENGRAVED LET PLAIN:1.0" panose="02000000000000000000" pitchFamily="2" charset="0"/>
                <a:ea typeface="Tahoma" panose="020B0604030504040204" pitchFamily="34" charset="0"/>
                <a:cs typeface="Al Nile" pitchFamily="2" charset="-78"/>
              </a:rPr>
              <a:t>DELHI</a:t>
            </a:r>
          </a:p>
        </p:txBody>
      </p:sp>
      <p:pic>
        <p:nvPicPr>
          <p:cNvPr id="32" name="Picture 31" descr="A large stone arch with colorful lights with Gateway of India in the background&#10;&#10;Description automatically generated">
            <a:extLst>
              <a:ext uri="{FF2B5EF4-FFF2-40B4-BE49-F238E27FC236}">
                <a16:creationId xmlns:a16="http://schemas.microsoft.com/office/drawing/2014/main" id="{69BC6AE2-06FA-CF50-A817-B2B98063C16B}"/>
              </a:ext>
            </a:extLst>
          </p:cNvPr>
          <p:cNvPicPr>
            <a:picLocks noChangeAspect="1"/>
          </p:cNvPicPr>
          <p:nvPr/>
        </p:nvPicPr>
        <p:blipFill>
          <a:blip r:embed="rId6"/>
          <a:stretch>
            <a:fillRect/>
          </a:stretch>
        </p:blipFill>
        <p:spPr>
          <a:xfrm>
            <a:off x="6273110" y="2836605"/>
            <a:ext cx="2569534" cy="1943316"/>
          </a:xfrm>
          <a:prstGeom prst="rect">
            <a:avLst/>
          </a:prstGeom>
          <a:ln w="34925">
            <a:noFill/>
          </a:ln>
          <a:effectLst>
            <a:outerShdw blurRad="107950" dist="12700" dir="5400000" algn="ctr">
              <a:srgbClr val="000000"/>
            </a:outerShdw>
            <a:reflection blurRad="6350" stA="52000" endA="300" endPos="35000" dir="5400000" sy="-100000" algn="bl" rotWithShape="0"/>
          </a:effectLst>
          <a:scene3d>
            <a:camera prst="perspectiveLeft"/>
            <a:lightRig rig="soft" dir="t">
              <a:rot lat="0" lon="0" rev="0"/>
            </a:lightRig>
          </a:scene3d>
          <a:sp3d contourW="44450" prstMaterial="matte">
            <a:bevelT w="63500" h="63500" prst="artDeco"/>
            <a:contourClr>
              <a:srgbClr val="FFFFFF"/>
            </a:contourClr>
          </a:sp3d>
        </p:spPr>
      </p:pic>
      <p:sp>
        <p:nvSpPr>
          <p:cNvPr id="33" name="TextBox 32">
            <a:extLst>
              <a:ext uri="{FF2B5EF4-FFF2-40B4-BE49-F238E27FC236}">
                <a16:creationId xmlns:a16="http://schemas.microsoft.com/office/drawing/2014/main" id="{2F39AF7E-F9D8-1B7D-83B0-22E35E1FD243}"/>
              </a:ext>
            </a:extLst>
          </p:cNvPr>
          <p:cNvSpPr txBox="1"/>
          <p:nvPr/>
        </p:nvSpPr>
        <p:spPr>
          <a:xfrm>
            <a:off x="6363730" y="5256185"/>
            <a:ext cx="2478914" cy="523220"/>
          </a:xfrm>
          <a:prstGeom prst="rect">
            <a:avLst/>
          </a:prstGeom>
          <a:noFill/>
        </p:spPr>
        <p:txBody>
          <a:bodyPr wrap="square" rtlCol="0">
            <a:spAutoFit/>
          </a:bodyPr>
          <a:lstStyle/>
          <a:p>
            <a:pPr algn="ctr"/>
            <a:r>
              <a:rPr lang="en-US" sz="2800" dirty="0">
                <a:solidFill>
                  <a:schemeClr val="accent4">
                    <a:lumMod val="20000"/>
                    <a:lumOff val="80000"/>
                  </a:schemeClr>
                </a:solidFill>
                <a:latin typeface="ACADEMY ENGRAVED LET PLAIN:1.0" panose="02000000000000000000" pitchFamily="2" charset="0"/>
                <a:ea typeface="Tahoma" panose="020B0604030504040204" pitchFamily="34" charset="0"/>
                <a:cs typeface="Al Nile" pitchFamily="2" charset="-78"/>
              </a:rPr>
              <a:t>MUMBAI</a:t>
            </a:r>
          </a:p>
        </p:txBody>
      </p:sp>
      <p:sp>
        <p:nvSpPr>
          <p:cNvPr id="34" name="TextBox 33">
            <a:extLst>
              <a:ext uri="{FF2B5EF4-FFF2-40B4-BE49-F238E27FC236}">
                <a16:creationId xmlns:a16="http://schemas.microsoft.com/office/drawing/2014/main" id="{53BFB66E-1E7D-D8C2-B1DB-3E87E1EA437F}"/>
              </a:ext>
            </a:extLst>
          </p:cNvPr>
          <p:cNvSpPr txBox="1"/>
          <p:nvPr/>
        </p:nvSpPr>
        <p:spPr>
          <a:xfrm>
            <a:off x="353585" y="5256185"/>
            <a:ext cx="2781905" cy="523220"/>
          </a:xfrm>
          <a:prstGeom prst="rect">
            <a:avLst/>
          </a:prstGeom>
          <a:noFill/>
        </p:spPr>
        <p:txBody>
          <a:bodyPr wrap="square" rtlCol="0">
            <a:spAutoFit/>
          </a:bodyPr>
          <a:lstStyle/>
          <a:p>
            <a:pPr algn="ctr"/>
            <a:r>
              <a:rPr lang="en-US" sz="2800" dirty="0">
                <a:solidFill>
                  <a:schemeClr val="accent4">
                    <a:lumMod val="20000"/>
                    <a:lumOff val="80000"/>
                  </a:schemeClr>
                </a:solidFill>
                <a:latin typeface="ACADEMY ENGRAVED LET PLAIN:1.0" panose="02000000000000000000" pitchFamily="2" charset="0"/>
                <a:ea typeface="Tahoma" panose="020B0604030504040204" pitchFamily="34" charset="0"/>
                <a:cs typeface="Al Nile" pitchFamily="2" charset="-78"/>
              </a:rPr>
              <a:t>HYDERABAD</a:t>
            </a:r>
          </a:p>
        </p:txBody>
      </p:sp>
      <p:pic>
        <p:nvPicPr>
          <p:cNvPr id="36" name="Picture 35" descr="A city at night with lights&#10;&#10;Description automatically generated">
            <a:extLst>
              <a:ext uri="{FF2B5EF4-FFF2-40B4-BE49-F238E27FC236}">
                <a16:creationId xmlns:a16="http://schemas.microsoft.com/office/drawing/2014/main" id="{0E7D3A5F-E588-C155-39B0-37C0DF1547BB}"/>
              </a:ext>
            </a:extLst>
          </p:cNvPr>
          <p:cNvPicPr>
            <a:picLocks noChangeAspect="1"/>
          </p:cNvPicPr>
          <p:nvPr/>
        </p:nvPicPr>
        <p:blipFill>
          <a:blip r:embed="rId7"/>
          <a:stretch>
            <a:fillRect/>
          </a:stretch>
        </p:blipFill>
        <p:spPr>
          <a:xfrm>
            <a:off x="9213064" y="2861216"/>
            <a:ext cx="2569533" cy="1918696"/>
          </a:xfrm>
          <a:prstGeom prst="rect">
            <a:avLst/>
          </a:prstGeom>
          <a:ln w="34925">
            <a:noFill/>
          </a:ln>
          <a:effectLst>
            <a:outerShdw blurRad="107950" dist="12700" dir="5400000" algn="ctr">
              <a:srgbClr val="000000"/>
            </a:outerShdw>
            <a:reflection blurRad="6350" stA="52000" endA="300" endPos="35000" dir="5400000" sy="-100000" algn="bl" rotWithShape="0"/>
          </a:effectLst>
          <a:scene3d>
            <a:camera prst="perspectiveLeft"/>
            <a:lightRig rig="soft" dir="t">
              <a:rot lat="0" lon="0" rev="0"/>
            </a:lightRig>
          </a:scene3d>
          <a:sp3d contourW="44450" prstMaterial="matte">
            <a:bevelT w="63500" h="63500" prst="artDeco"/>
            <a:contourClr>
              <a:srgbClr val="FFFFFF"/>
            </a:contourClr>
          </a:sp3d>
        </p:spPr>
      </p:pic>
      <p:sp>
        <p:nvSpPr>
          <p:cNvPr id="37" name="TextBox 36">
            <a:extLst>
              <a:ext uri="{FF2B5EF4-FFF2-40B4-BE49-F238E27FC236}">
                <a16:creationId xmlns:a16="http://schemas.microsoft.com/office/drawing/2014/main" id="{47116C30-8CEE-8611-DB7E-86D509E88429}"/>
              </a:ext>
            </a:extLst>
          </p:cNvPr>
          <p:cNvSpPr txBox="1"/>
          <p:nvPr/>
        </p:nvSpPr>
        <p:spPr>
          <a:xfrm>
            <a:off x="9303682" y="5240574"/>
            <a:ext cx="2569533" cy="523220"/>
          </a:xfrm>
          <a:prstGeom prst="rect">
            <a:avLst/>
          </a:prstGeom>
          <a:noFill/>
        </p:spPr>
        <p:txBody>
          <a:bodyPr wrap="square" rtlCol="0">
            <a:spAutoFit/>
          </a:bodyPr>
          <a:lstStyle/>
          <a:p>
            <a:pPr algn="ctr"/>
            <a:r>
              <a:rPr lang="en-US" sz="2800" dirty="0">
                <a:solidFill>
                  <a:schemeClr val="accent4">
                    <a:lumMod val="20000"/>
                    <a:lumOff val="80000"/>
                  </a:schemeClr>
                </a:solidFill>
                <a:latin typeface="ACADEMY ENGRAVED LET PLAIN:1.0" panose="02000000000000000000" pitchFamily="2" charset="0"/>
                <a:ea typeface="Tahoma" panose="020B0604030504040204" pitchFamily="34" charset="0"/>
                <a:cs typeface="Al Nile" pitchFamily="2" charset="-78"/>
              </a:rPr>
              <a:t>BANGALORE</a:t>
            </a:r>
          </a:p>
        </p:txBody>
      </p:sp>
    </p:spTree>
    <p:extLst>
      <p:ext uri="{BB962C8B-B14F-4D97-AF65-F5344CB8AC3E}">
        <p14:creationId xmlns:p14="http://schemas.microsoft.com/office/powerpoint/2010/main" val="1909983810"/>
      </p:ext>
    </p:extLst>
  </p:cSld>
  <p:clrMapOvr>
    <a:masterClrMapping/>
  </p:clrMapOvr>
  <mc:AlternateContent xmlns:mc="http://schemas.openxmlformats.org/markup-compatibility/2006" xmlns:p14="http://schemas.microsoft.com/office/powerpoint/2010/main">
    <mc:Choice Requires="p14">
      <p:transition spd="slow" p14:dur="2000" advTm="10203"/>
    </mc:Choice>
    <mc:Fallback xmlns="">
      <p:transition spd="slow" advTm="10203"/>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rgbClr val="4A2956"/>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EFF8AF4-988E-53EA-AEB1-F8C110DABB5E}"/>
              </a:ext>
            </a:extLst>
          </p:cNvPr>
          <p:cNvSpPr/>
          <p:nvPr/>
        </p:nvSpPr>
        <p:spPr>
          <a:xfrm>
            <a:off x="3828885" y="408659"/>
            <a:ext cx="4534228" cy="622760"/>
          </a:xfrm>
          <a:prstGeom prst="rect">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ATLIQ GRANDS</a:t>
            </a:r>
          </a:p>
        </p:txBody>
      </p:sp>
      <p:pic>
        <p:nvPicPr>
          <p:cNvPr id="10" name="Picture 9" descr="A logo with a black background&#10;&#10;Description automatically generated">
            <a:extLst>
              <a:ext uri="{FF2B5EF4-FFF2-40B4-BE49-F238E27FC236}">
                <a16:creationId xmlns:a16="http://schemas.microsoft.com/office/drawing/2014/main" id="{E827563E-FDB5-B085-0A70-C4DD048DA590}"/>
              </a:ext>
            </a:extLst>
          </p:cNvPr>
          <p:cNvPicPr>
            <a:picLocks noChangeAspect="1"/>
          </p:cNvPicPr>
          <p:nvPr/>
        </p:nvPicPr>
        <p:blipFill>
          <a:blip r:embed="rId3"/>
          <a:stretch>
            <a:fillRect/>
          </a:stretch>
        </p:blipFill>
        <p:spPr>
          <a:xfrm>
            <a:off x="3752151" y="235834"/>
            <a:ext cx="940882" cy="940882"/>
          </a:xfrm>
          <a:prstGeom prst="rect">
            <a:avLst/>
          </a:prstGeom>
        </p:spPr>
      </p:pic>
      <p:cxnSp>
        <p:nvCxnSpPr>
          <p:cNvPr id="17" name="Straight Connector 16">
            <a:extLst>
              <a:ext uri="{FF2B5EF4-FFF2-40B4-BE49-F238E27FC236}">
                <a16:creationId xmlns:a16="http://schemas.microsoft.com/office/drawing/2014/main" id="{82488BE5-64D5-BD6F-3580-752C2EF3F1DF}"/>
              </a:ext>
            </a:extLst>
          </p:cNvPr>
          <p:cNvCxnSpPr/>
          <p:nvPr/>
        </p:nvCxnSpPr>
        <p:spPr>
          <a:xfrm>
            <a:off x="1449859" y="1853514"/>
            <a:ext cx="0" cy="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descr="A group of people sitting around a table&#10;&#10;Description automatically generated">
            <a:extLst>
              <a:ext uri="{FF2B5EF4-FFF2-40B4-BE49-F238E27FC236}">
                <a16:creationId xmlns:a16="http://schemas.microsoft.com/office/drawing/2014/main" id="{485F8C36-1970-0092-F082-408C0DA71FAD}"/>
              </a:ext>
            </a:extLst>
          </p:cNvPr>
          <p:cNvPicPr>
            <a:picLocks noChangeAspect="1"/>
          </p:cNvPicPr>
          <p:nvPr/>
        </p:nvPicPr>
        <p:blipFill>
          <a:blip r:embed="rId4"/>
          <a:stretch>
            <a:fillRect/>
          </a:stretch>
        </p:blipFill>
        <p:spPr>
          <a:xfrm>
            <a:off x="571169" y="1681576"/>
            <a:ext cx="4383890" cy="2803927"/>
          </a:xfrm>
          <a:prstGeom prst="rect">
            <a:avLst/>
          </a:prstGeom>
        </p:spPr>
      </p:pic>
      <p:pic>
        <p:nvPicPr>
          <p:cNvPr id="5" name="Picture 4" descr="A pool with lounge chairs and a building in the background&#10;&#10;Description automatically generated">
            <a:extLst>
              <a:ext uri="{FF2B5EF4-FFF2-40B4-BE49-F238E27FC236}">
                <a16:creationId xmlns:a16="http://schemas.microsoft.com/office/drawing/2014/main" id="{76334F08-5186-193C-ADB7-9466CD7BCE98}"/>
              </a:ext>
            </a:extLst>
          </p:cNvPr>
          <p:cNvPicPr>
            <a:picLocks noChangeAspect="1"/>
          </p:cNvPicPr>
          <p:nvPr/>
        </p:nvPicPr>
        <p:blipFill>
          <a:blip r:embed="rId5"/>
          <a:stretch>
            <a:fillRect/>
          </a:stretch>
        </p:blipFill>
        <p:spPr>
          <a:xfrm>
            <a:off x="7232142" y="1681575"/>
            <a:ext cx="4383889" cy="2803927"/>
          </a:xfrm>
          <a:prstGeom prst="rect">
            <a:avLst/>
          </a:prstGeom>
        </p:spPr>
      </p:pic>
      <p:sp>
        <p:nvSpPr>
          <p:cNvPr id="6" name="TextBox 5">
            <a:extLst>
              <a:ext uri="{FF2B5EF4-FFF2-40B4-BE49-F238E27FC236}">
                <a16:creationId xmlns:a16="http://schemas.microsoft.com/office/drawing/2014/main" id="{CCFDE33A-0E62-1815-3949-4879EF93379B}"/>
              </a:ext>
            </a:extLst>
          </p:cNvPr>
          <p:cNvSpPr txBox="1"/>
          <p:nvPr/>
        </p:nvSpPr>
        <p:spPr>
          <a:xfrm>
            <a:off x="1502725" y="4621031"/>
            <a:ext cx="2520778" cy="369332"/>
          </a:xfrm>
          <a:prstGeom prst="rect">
            <a:avLst/>
          </a:prstGeom>
          <a:noFill/>
        </p:spPr>
        <p:txBody>
          <a:bodyPr wrap="square" rtlCol="0">
            <a:spAutoFit/>
          </a:bodyPr>
          <a:lstStyle/>
          <a:p>
            <a:pPr algn="ctr"/>
            <a:r>
              <a:rPr lang="en-US" dirty="0">
                <a:solidFill>
                  <a:schemeClr val="accent3">
                    <a:lumMod val="20000"/>
                    <a:lumOff val="80000"/>
                  </a:schemeClr>
                </a:solidFill>
                <a:latin typeface="ACADEMY ENGRAVED LET PLAIN:1.0" panose="02000000000000000000" pitchFamily="2" charset="0"/>
                <a:cs typeface="Apple Chancery" panose="03020702040506060504" pitchFamily="66" charset="-79"/>
              </a:rPr>
              <a:t>BUSINESS HOTEL</a:t>
            </a:r>
          </a:p>
        </p:txBody>
      </p:sp>
      <p:sp>
        <p:nvSpPr>
          <p:cNvPr id="7" name="TextBox 6">
            <a:extLst>
              <a:ext uri="{FF2B5EF4-FFF2-40B4-BE49-F238E27FC236}">
                <a16:creationId xmlns:a16="http://schemas.microsoft.com/office/drawing/2014/main" id="{E5EDB759-A681-2E50-E3E7-0D07339D8F86}"/>
              </a:ext>
            </a:extLst>
          </p:cNvPr>
          <p:cNvSpPr txBox="1"/>
          <p:nvPr/>
        </p:nvSpPr>
        <p:spPr>
          <a:xfrm>
            <a:off x="7183054" y="4621031"/>
            <a:ext cx="4482063" cy="369332"/>
          </a:xfrm>
          <a:prstGeom prst="rect">
            <a:avLst/>
          </a:prstGeom>
          <a:noFill/>
        </p:spPr>
        <p:txBody>
          <a:bodyPr wrap="square" rtlCol="0">
            <a:spAutoFit/>
          </a:bodyPr>
          <a:lstStyle/>
          <a:p>
            <a:pPr algn="ctr"/>
            <a:r>
              <a:rPr lang="en-US" dirty="0">
                <a:solidFill>
                  <a:schemeClr val="accent3">
                    <a:lumMod val="20000"/>
                    <a:lumOff val="80000"/>
                  </a:schemeClr>
                </a:solidFill>
                <a:latin typeface="ACADEMY ENGRAVED LET PLAIN:1.0" panose="02000000000000000000" pitchFamily="2" charset="0"/>
                <a:cs typeface="Apple Chancery" panose="03020702040506060504" pitchFamily="66" charset="-79"/>
              </a:rPr>
              <a:t>LUXURY HOTEL</a:t>
            </a:r>
          </a:p>
        </p:txBody>
      </p:sp>
    </p:spTree>
    <p:extLst>
      <p:ext uri="{BB962C8B-B14F-4D97-AF65-F5344CB8AC3E}">
        <p14:creationId xmlns:p14="http://schemas.microsoft.com/office/powerpoint/2010/main" val="457056346"/>
      </p:ext>
    </p:extLst>
  </p:cSld>
  <p:clrMapOvr>
    <a:masterClrMapping/>
  </p:clrMapOvr>
  <mc:AlternateContent xmlns:mc="http://schemas.openxmlformats.org/markup-compatibility/2006" xmlns:p14="http://schemas.microsoft.com/office/powerpoint/2010/main">
    <mc:Choice Requires="p14">
      <p:transition spd="slow" p14:dur="2000" advTm="5933"/>
    </mc:Choice>
    <mc:Fallback xmlns="">
      <p:transition spd="slow" advTm="5933"/>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rgbClr val="4A2956"/>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EFF8AF4-988E-53EA-AEB1-F8C110DABB5E}"/>
              </a:ext>
            </a:extLst>
          </p:cNvPr>
          <p:cNvSpPr/>
          <p:nvPr/>
        </p:nvSpPr>
        <p:spPr>
          <a:xfrm>
            <a:off x="3828885" y="408659"/>
            <a:ext cx="4534228" cy="622760"/>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ATLIQ GRANDS</a:t>
            </a:r>
          </a:p>
        </p:txBody>
      </p:sp>
      <p:pic>
        <p:nvPicPr>
          <p:cNvPr id="10" name="Picture 9" descr="A logo with a black background&#10;&#10;Description automatically generated">
            <a:extLst>
              <a:ext uri="{FF2B5EF4-FFF2-40B4-BE49-F238E27FC236}">
                <a16:creationId xmlns:a16="http://schemas.microsoft.com/office/drawing/2014/main" id="{E827563E-FDB5-B085-0A70-C4DD048DA590}"/>
              </a:ext>
            </a:extLst>
          </p:cNvPr>
          <p:cNvPicPr>
            <a:picLocks noChangeAspect="1"/>
          </p:cNvPicPr>
          <p:nvPr/>
        </p:nvPicPr>
        <p:blipFill>
          <a:blip r:embed="rId3"/>
          <a:stretch>
            <a:fillRect/>
          </a:stretch>
        </p:blipFill>
        <p:spPr>
          <a:xfrm>
            <a:off x="3752151" y="235834"/>
            <a:ext cx="940882" cy="940882"/>
          </a:xfrm>
          <a:prstGeom prst="rect">
            <a:avLst/>
          </a:prstGeom>
        </p:spPr>
      </p:pic>
      <p:cxnSp>
        <p:nvCxnSpPr>
          <p:cNvPr id="17" name="Straight Connector 16">
            <a:extLst>
              <a:ext uri="{FF2B5EF4-FFF2-40B4-BE49-F238E27FC236}">
                <a16:creationId xmlns:a16="http://schemas.microsoft.com/office/drawing/2014/main" id="{82488BE5-64D5-BD6F-3580-752C2EF3F1DF}"/>
              </a:ext>
            </a:extLst>
          </p:cNvPr>
          <p:cNvCxnSpPr/>
          <p:nvPr/>
        </p:nvCxnSpPr>
        <p:spPr>
          <a:xfrm>
            <a:off x="1449859" y="1853514"/>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5EDB759-A681-2E50-E3E7-0D07339D8F86}"/>
              </a:ext>
            </a:extLst>
          </p:cNvPr>
          <p:cNvSpPr txBox="1"/>
          <p:nvPr/>
        </p:nvSpPr>
        <p:spPr>
          <a:xfrm>
            <a:off x="1177247" y="2154107"/>
            <a:ext cx="4482063" cy="2978316"/>
          </a:xfrm>
          <a:prstGeom prst="rect">
            <a:avLst/>
          </a:prstGeom>
          <a:noFill/>
        </p:spPr>
        <p:txBody>
          <a:bodyPr wrap="square" rtlCol="0">
            <a:spAutoFit/>
          </a:bodyPr>
          <a:lstStyle/>
          <a:p>
            <a:pPr marL="285750" indent="-285750">
              <a:lnSpc>
                <a:spcPct val="150000"/>
              </a:lnSpc>
              <a:buFont typeface="Wingdings" pitchFamily="2" charset="2"/>
              <a:buChar char="Ø"/>
            </a:pPr>
            <a:r>
              <a:rPr lang="en-US" sz="3200" dirty="0">
                <a:solidFill>
                  <a:schemeClr val="accent3">
                    <a:lumMod val="20000"/>
                    <a:lumOff val="80000"/>
                  </a:schemeClr>
                </a:solidFill>
                <a:latin typeface="ACADEMY ENGRAVED LET PLAIN:1.0" panose="02000000000000000000" pitchFamily="2" charset="0"/>
                <a:cs typeface="Apple Chancery" panose="03020702040506060504" pitchFamily="66" charset="-79"/>
              </a:rPr>
              <a:t>ELITE</a:t>
            </a:r>
          </a:p>
          <a:p>
            <a:pPr marL="285750" indent="-285750">
              <a:lnSpc>
                <a:spcPct val="150000"/>
              </a:lnSpc>
              <a:buFont typeface="Wingdings" pitchFamily="2" charset="2"/>
              <a:buChar char="Ø"/>
            </a:pPr>
            <a:r>
              <a:rPr lang="en-US" sz="3200" dirty="0">
                <a:solidFill>
                  <a:schemeClr val="accent3">
                    <a:lumMod val="20000"/>
                    <a:lumOff val="80000"/>
                  </a:schemeClr>
                </a:solidFill>
                <a:latin typeface="ACADEMY ENGRAVED LET PLAIN:1.0" panose="02000000000000000000" pitchFamily="2" charset="0"/>
                <a:cs typeface="Apple Chancery" panose="03020702040506060504" pitchFamily="66" charset="-79"/>
              </a:rPr>
              <a:t>PRESIDENTIAL</a:t>
            </a:r>
          </a:p>
          <a:p>
            <a:pPr marL="285750" indent="-285750">
              <a:lnSpc>
                <a:spcPct val="150000"/>
              </a:lnSpc>
              <a:buFont typeface="Wingdings" pitchFamily="2" charset="2"/>
              <a:buChar char="Ø"/>
            </a:pPr>
            <a:r>
              <a:rPr lang="en-US" sz="3200" dirty="0">
                <a:solidFill>
                  <a:schemeClr val="accent3">
                    <a:lumMod val="20000"/>
                    <a:lumOff val="80000"/>
                  </a:schemeClr>
                </a:solidFill>
                <a:latin typeface="ACADEMY ENGRAVED LET PLAIN:1.0" panose="02000000000000000000" pitchFamily="2" charset="0"/>
                <a:cs typeface="Apple Chancery" panose="03020702040506060504" pitchFamily="66" charset="-79"/>
              </a:rPr>
              <a:t>PREMIUM</a:t>
            </a:r>
          </a:p>
          <a:p>
            <a:pPr marL="285750" indent="-285750">
              <a:lnSpc>
                <a:spcPct val="150000"/>
              </a:lnSpc>
              <a:buFont typeface="Wingdings" pitchFamily="2" charset="2"/>
              <a:buChar char="Ø"/>
            </a:pPr>
            <a:r>
              <a:rPr lang="en-US" sz="3200" dirty="0">
                <a:solidFill>
                  <a:schemeClr val="accent3">
                    <a:lumMod val="20000"/>
                    <a:lumOff val="80000"/>
                  </a:schemeClr>
                </a:solidFill>
                <a:latin typeface="ACADEMY ENGRAVED LET PLAIN:1.0" panose="02000000000000000000" pitchFamily="2" charset="0"/>
                <a:cs typeface="Apple Chancery" panose="03020702040506060504" pitchFamily="66" charset="-79"/>
              </a:rPr>
              <a:t>STANDARD</a:t>
            </a:r>
          </a:p>
        </p:txBody>
      </p:sp>
      <p:sp>
        <p:nvSpPr>
          <p:cNvPr id="2" name="TextBox 1">
            <a:extLst>
              <a:ext uri="{FF2B5EF4-FFF2-40B4-BE49-F238E27FC236}">
                <a16:creationId xmlns:a16="http://schemas.microsoft.com/office/drawing/2014/main" id="{14C3281B-6408-9114-4B7D-BC0DDC13E962}"/>
              </a:ext>
            </a:extLst>
          </p:cNvPr>
          <p:cNvSpPr txBox="1"/>
          <p:nvPr/>
        </p:nvSpPr>
        <p:spPr>
          <a:xfrm>
            <a:off x="1090750" y="1238820"/>
            <a:ext cx="4993755" cy="707886"/>
          </a:xfrm>
          <a:prstGeom prst="rect">
            <a:avLst/>
          </a:prstGeom>
          <a:noFill/>
        </p:spPr>
        <p:txBody>
          <a:bodyPr wrap="square" rtlCol="0">
            <a:spAutoFit/>
          </a:bodyPr>
          <a:lstStyle/>
          <a:p>
            <a:r>
              <a:rPr lang="en-US" sz="4000" b="1" i="1" u="sng" dirty="0">
                <a:solidFill>
                  <a:schemeClr val="accent3">
                    <a:lumMod val="20000"/>
                    <a:lumOff val="80000"/>
                  </a:schemeClr>
                </a:solidFill>
              </a:rPr>
              <a:t>ROOM CLASS</a:t>
            </a:r>
          </a:p>
        </p:txBody>
      </p:sp>
      <p:pic>
        <p:nvPicPr>
          <p:cNvPr id="9" name="Picture 8" descr="A room with a large bed and a window&#10;&#10;Description automatically generated">
            <a:extLst>
              <a:ext uri="{FF2B5EF4-FFF2-40B4-BE49-F238E27FC236}">
                <a16:creationId xmlns:a16="http://schemas.microsoft.com/office/drawing/2014/main" id="{EC904921-AF57-F65B-CD8E-F54903C56CB3}"/>
              </a:ext>
            </a:extLst>
          </p:cNvPr>
          <p:cNvPicPr>
            <a:picLocks noChangeAspect="1"/>
          </p:cNvPicPr>
          <p:nvPr/>
        </p:nvPicPr>
        <p:blipFill>
          <a:blip r:embed="rId4"/>
          <a:stretch>
            <a:fillRect/>
          </a:stretch>
        </p:blipFill>
        <p:spPr>
          <a:xfrm>
            <a:off x="4967418" y="1238820"/>
            <a:ext cx="5696464" cy="4281829"/>
          </a:xfrm>
          <a:prstGeom prst="rect">
            <a:avLst/>
          </a:prstGeom>
          <a:ln>
            <a:noFill/>
          </a:ln>
          <a:effectLst>
            <a:glow rad="139700">
              <a:schemeClr val="accent3">
                <a:satMod val="175000"/>
                <a:alpha val="40000"/>
              </a:schemeClr>
            </a:glow>
            <a:outerShdw blurRad="184150" dist="241300" dir="11520000" sx="110000" sy="110000" algn="ctr">
              <a:srgbClr val="000000">
                <a:alpha val="18000"/>
              </a:srgbClr>
            </a:outerShdw>
          </a:effectLst>
          <a:scene3d>
            <a:camera prst="perspectiveFront" fov="5100000">
              <a:rot lat="0" lon="900001" rev="0"/>
            </a:camera>
            <a:lightRig rig="flood" dir="t">
              <a:rot lat="0" lon="0" rev="13800000"/>
            </a:lightRig>
          </a:scene3d>
          <a:sp3d extrusionH="107950" prstMaterial="plastic">
            <a:bevelT w="82550" h="63500" prst="divot"/>
            <a:bevelB/>
          </a:sp3d>
        </p:spPr>
      </p:pic>
    </p:spTree>
    <p:extLst>
      <p:ext uri="{BB962C8B-B14F-4D97-AF65-F5344CB8AC3E}">
        <p14:creationId xmlns:p14="http://schemas.microsoft.com/office/powerpoint/2010/main" val="566459648"/>
      </p:ext>
    </p:extLst>
  </p:cSld>
  <p:clrMapOvr>
    <a:masterClrMapping/>
  </p:clrMapOvr>
  <mc:AlternateContent xmlns:mc="http://schemas.openxmlformats.org/markup-compatibility/2006" xmlns:p14="http://schemas.microsoft.com/office/powerpoint/2010/main">
    <mc:Choice Requires="p14">
      <p:transition spd="slow" p14:dur="2000" advTm="13739"/>
    </mc:Choice>
    <mc:Fallback xmlns="">
      <p:transition spd="slow" advTm="13739"/>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5" name="Group 64">
            <a:extLst>
              <a:ext uri="{FF2B5EF4-FFF2-40B4-BE49-F238E27FC236}">
                <a16:creationId xmlns:a16="http://schemas.microsoft.com/office/drawing/2014/main" id="{DDA34B8A-FA8D-4E16-AD72-7B60B1C258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66" name="Rectangle 65">
              <a:extLst>
                <a:ext uri="{FF2B5EF4-FFF2-40B4-BE49-F238E27FC236}">
                  <a16:creationId xmlns:a16="http://schemas.microsoft.com/office/drawing/2014/main" id="{6885D229-60DD-4D71-8181-10E781C14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7" name="Oval 66">
              <a:extLst>
                <a:ext uri="{FF2B5EF4-FFF2-40B4-BE49-F238E27FC236}">
                  <a16:creationId xmlns:a16="http://schemas.microsoft.com/office/drawing/2014/main" id="{0B0DAA45-BE66-4F0C-93A6-519D9410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8" name="Oval 67">
              <a:extLst>
                <a:ext uri="{FF2B5EF4-FFF2-40B4-BE49-F238E27FC236}">
                  <a16:creationId xmlns:a16="http://schemas.microsoft.com/office/drawing/2014/main" id="{EF449A3D-A43B-4688-BD89-35734D007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9" name="Oval 68">
              <a:extLst>
                <a:ext uri="{FF2B5EF4-FFF2-40B4-BE49-F238E27FC236}">
                  <a16:creationId xmlns:a16="http://schemas.microsoft.com/office/drawing/2014/main" id="{74E9975C-AF3D-48EF-B3F0-112A01A382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0" name="Oval 69">
              <a:extLst>
                <a:ext uri="{FF2B5EF4-FFF2-40B4-BE49-F238E27FC236}">
                  <a16:creationId xmlns:a16="http://schemas.microsoft.com/office/drawing/2014/main" id="{CF00A076-2FEA-40D1-8F85-842481797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1" name="Oval 70">
              <a:extLst>
                <a:ext uri="{FF2B5EF4-FFF2-40B4-BE49-F238E27FC236}">
                  <a16:creationId xmlns:a16="http://schemas.microsoft.com/office/drawing/2014/main" id="{A2E68741-6133-4CAA-BF3C-F0E6CF40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2" name="Freeform 5">
              <a:extLst>
                <a:ext uri="{FF2B5EF4-FFF2-40B4-BE49-F238E27FC236}">
                  <a16:creationId xmlns:a16="http://schemas.microsoft.com/office/drawing/2014/main" id="{76C01C64-4A8B-42FC-93C5-2D6A3EBAB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73" name="Freeform 5">
              <a:extLst>
                <a:ext uri="{FF2B5EF4-FFF2-40B4-BE49-F238E27FC236}">
                  <a16:creationId xmlns:a16="http://schemas.microsoft.com/office/drawing/2014/main" id="{D969AEA9-C1EE-45E1-9964-D9705492E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74" name="Freeform 5">
              <a:extLst>
                <a:ext uri="{FF2B5EF4-FFF2-40B4-BE49-F238E27FC236}">
                  <a16:creationId xmlns:a16="http://schemas.microsoft.com/office/drawing/2014/main" id="{4845E67D-4E5B-44B3-AB74-5E95C839E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76" name="Rectangle 75">
            <a:extLst>
              <a:ext uri="{FF2B5EF4-FFF2-40B4-BE49-F238E27FC236}">
                <a16:creationId xmlns:a16="http://schemas.microsoft.com/office/drawing/2014/main" id="{079CE317-680B-449C-A423-71C1FE069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8" name="Rectangle 77">
            <a:extLst>
              <a:ext uri="{FF2B5EF4-FFF2-40B4-BE49-F238E27FC236}">
                <a16:creationId xmlns:a16="http://schemas.microsoft.com/office/drawing/2014/main" id="{F70C2B8F-6B1B-46D5-86E6-40F36C695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a:p>
        </p:txBody>
      </p:sp>
      <p:sp>
        <p:nvSpPr>
          <p:cNvPr id="80" name="Freeform 5">
            <a:extLst>
              <a:ext uri="{FF2B5EF4-FFF2-40B4-BE49-F238E27FC236}">
                <a16:creationId xmlns:a16="http://schemas.microsoft.com/office/drawing/2014/main" id="{DB521824-592C-476A-AB0A-CA0C6D1F3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n-US"/>
          </a:p>
        </p:txBody>
      </p:sp>
      <p:sp>
        <p:nvSpPr>
          <p:cNvPr id="82" name="Freeform: Shape 81">
            <a:extLst>
              <a:ext uri="{FF2B5EF4-FFF2-40B4-BE49-F238E27FC236}">
                <a16:creationId xmlns:a16="http://schemas.microsoft.com/office/drawing/2014/main" id="{A2749EFA-8EE4-4EB8-9424-8E593B932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50898" y="638067"/>
            <a:ext cx="6053670" cy="5581866"/>
          </a:xfrm>
          <a:custGeom>
            <a:avLst/>
            <a:gdLst>
              <a:gd name="connsiteX0" fmla="*/ 6053670 w 6053670"/>
              <a:gd name="connsiteY0" fmla="*/ 1098 h 5581866"/>
              <a:gd name="connsiteX1" fmla="*/ 6053670 w 6053670"/>
              <a:gd name="connsiteY1" fmla="*/ 514028 h 5581866"/>
              <a:gd name="connsiteX2" fmla="*/ 6053670 w 6053670"/>
              <a:gd name="connsiteY2" fmla="*/ 1254558 h 5581866"/>
              <a:gd name="connsiteX3" fmla="*/ 6053670 w 6053670"/>
              <a:gd name="connsiteY3" fmla="*/ 5581866 h 5581866"/>
              <a:gd name="connsiteX4" fmla="*/ 0 w 6053670"/>
              <a:gd name="connsiteY4" fmla="*/ 5581866 h 5581866"/>
              <a:gd name="connsiteX5" fmla="*/ 0 w 6053670"/>
              <a:gd name="connsiteY5" fmla="*/ 1249853 h 5581866"/>
              <a:gd name="connsiteX6" fmla="*/ 0 w 6053670"/>
              <a:gd name="connsiteY6" fmla="*/ 514028 h 5581866"/>
              <a:gd name="connsiteX7" fmla="*/ 0 w 6053670"/>
              <a:gd name="connsiteY7" fmla="*/ 0 h 5581866"/>
              <a:gd name="connsiteX8" fmla="*/ 35717 w 6053670"/>
              <a:gd name="connsiteY8" fmla="*/ 5488 h 5581866"/>
              <a:gd name="connsiteX9" fmla="*/ 140445 w 6053670"/>
              <a:gd name="connsiteY9" fmla="*/ 21641 h 5581866"/>
              <a:gd name="connsiteX10" fmla="*/ 216722 w 6053670"/>
              <a:gd name="connsiteY10" fmla="*/ 32932 h 5581866"/>
              <a:gd name="connsiteX11" fmla="*/ 307527 w 6053670"/>
              <a:gd name="connsiteY11" fmla="*/ 44850 h 5581866"/>
              <a:gd name="connsiteX12" fmla="*/ 415282 w 6053670"/>
              <a:gd name="connsiteY12" fmla="*/ 59121 h 5581866"/>
              <a:gd name="connsiteX13" fmla="*/ 534539 w 6053670"/>
              <a:gd name="connsiteY13" fmla="*/ 74175 h 5581866"/>
              <a:gd name="connsiteX14" fmla="*/ 668931 w 6053670"/>
              <a:gd name="connsiteY14" fmla="*/ 90014 h 5581866"/>
              <a:gd name="connsiteX15" fmla="*/ 815430 w 6053670"/>
              <a:gd name="connsiteY15" fmla="*/ 106794 h 5581866"/>
              <a:gd name="connsiteX16" fmla="*/ 974641 w 6053670"/>
              <a:gd name="connsiteY16" fmla="*/ 123574 h 5581866"/>
              <a:gd name="connsiteX17" fmla="*/ 1144144 w 6053670"/>
              <a:gd name="connsiteY17" fmla="*/ 140667 h 5581866"/>
              <a:gd name="connsiteX18" fmla="*/ 1326965 w 6053670"/>
              <a:gd name="connsiteY18" fmla="*/ 156506 h 5581866"/>
              <a:gd name="connsiteX19" fmla="*/ 1518261 w 6053670"/>
              <a:gd name="connsiteY19" fmla="*/ 171717 h 5581866"/>
              <a:gd name="connsiteX20" fmla="*/ 1720453 w 6053670"/>
              <a:gd name="connsiteY20" fmla="*/ 185518 h 5581866"/>
              <a:gd name="connsiteX21" fmla="*/ 1931121 w 6053670"/>
              <a:gd name="connsiteY21" fmla="*/ 198690 h 5581866"/>
              <a:gd name="connsiteX22" fmla="*/ 2150869 w 6053670"/>
              <a:gd name="connsiteY22" fmla="*/ 211079 h 5581866"/>
              <a:gd name="connsiteX23" fmla="*/ 2263467 w 6053670"/>
              <a:gd name="connsiteY23" fmla="*/ 215470 h 5581866"/>
              <a:gd name="connsiteX24" fmla="*/ 2378487 w 6053670"/>
              <a:gd name="connsiteY24" fmla="*/ 220332 h 5581866"/>
              <a:gd name="connsiteX25" fmla="*/ 2495323 w 6053670"/>
              <a:gd name="connsiteY25" fmla="*/ 224879 h 5581866"/>
              <a:gd name="connsiteX26" fmla="*/ 2612764 w 6053670"/>
              <a:gd name="connsiteY26" fmla="*/ 227859 h 5581866"/>
              <a:gd name="connsiteX27" fmla="*/ 2732627 w 6053670"/>
              <a:gd name="connsiteY27" fmla="*/ 230525 h 5581866"/>
              <a:gd name="connsiteX28" fmla="*/ 2853700 w 6053670"/>
              <a:gd name="connsiteY28" fmla="*/ 233348 h 5581866"/>
              <a:gd name="connsiteX29" fmla="*/ 2977195 w 6053670"/>
              <a:gd name="connsiteY29" fmla="*/ 235229 h 5581866"/>
              <a:gd name="connsiteX30" fmla="*/ 3101900 w 6053670"/>
              <a:gd name="connsiteY30" fmla="*/ 235229 h 5581866"/>
              <a:gd name="connsiteX31" fmla="*/ 3227817 w 6053670"/>
              <a:gd name="connsiteY31" fmla="*/ 236170 h 5581866"/>
              <a:gd name="connsiteX32" fmla="*/ 3354944 w 6053670"/>
              <a:gd name="connsiteY32" fmla="*/ 235229 h 5581866"/>
              <a:gd name="connsiteX33" fmla="*/ 3483887 w 6053670"/>
              <a:gd name="connsiteY33" fmla="*/ 233348 h 5581866"/>
              <a:gd name="connsiteX34" fmla="*/ 3612830 w 6053670"/>
              <a:gd name="connsiteY34" fmla="*/ 231623 h 5581866"/>
              <a:gd name="connsiteX35" fmla="*/ 3743589 w 6053670"/>
              <a:gd name="connsiteY35" fmla="*/ 227859 h 5581866"/>
              <a:gd name="connsiteX36" fmla="*/ 3875559 w 6053670"/>
              <a:gd name="connsiteY36" fmla="*/ 223938 h 5581866"/>
              <a:gd name="connsiteX37" fmla="*/ 4007529 w 6053670"/>
              <a:gd name="connsiteY37" fmla="*/ 219391 h 5581866"/>
              <a:gd name="connsiteX38" fmla="*/ 4140710 w 6053670"/>
              <a:gd name="connsiteY38" fmla="*/ 212961 h 5581866"/>
              <a:gd name="connsiteX39" fmla="*/ 4275102 w 6053670"/>
              <a:gd name="connsiteY39" fmla="*/ 205277 h 5581866"/>
              <a:gd name="connsiteX40" fmla="*/ 4410098 w 6053670"/>
              <a:gd name="connsiteY40" fmla="*/ 197907 h 5581866"/>
              <a:gd name="connsiteX41" fmla="*/ 4545096 w 6053670"/>
              <a:gd name="connsiteY41" fmla="*/ 188498 h 5581866"/>
              <a:gd name="connsiteX42" fmla="*/ 4681909 w 6053670"/>
              <a:gd name="connsiteY42" fmla="*/ 177207 h 5581866"/>
              <a:gd name="connsiteX43" fmla="*/ 4816905 w 6053670"/>
              <a:gd name="connsiteY43" fmla="*/ 165916 h 5581866"/>
              <a:gd name="connsiteX44" fmla="*/ 4954323 w 6053670"/>
              <a:gd name="connsiteY44" fmla="*/ 152899 h 5581866"/>
              <a:gd name="connsiteX45" fmla="*/ 5092347 w 6053670"/>
              <a:gd name="connsiteY45" fmla="*/ 138629 h 5581866"/>
              <a:gd name="connsiteX46" fmla="*/ 5228555 w 6053670"/>
              <a:gd name="connsiteY46" fmla="*/ 123574 h 5581866"/>
              <a:gd name="connsiteX47" fmla="*/ 5366578 w 6053670"/>
              <a:gd name="connsiteY47" fmla="*/ 106010 h 5581866"/>
              <a:gd name="connsiteX48" fmla="*/ 5503997 w 6053670"/>
              <a:gd name="connsiteY48" fmla="*/ 87192 h 5581866"/>
              <a:gd name="connsiteX49" fmla="*/ 5642020 w 6053670"/>
              <a:gd name="connsiteY49" fmla="*/ 68530 h 5581866"/>
              <a:gd name="connsiteX50" fmla="*/ 5779438 w 6053670"/>
              <a:gd name="connsiteY50" fmla="*/ 46733 h 5581866"/>
              <a:gd name="connsiteX51" fmla="*/ 5916251 w 6053670"/>
              <a:gd name="connsiteY51" fmla="*/ 24464 h 558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5581866">
                <a:moveTo>
                  <a:pt x="6053670" y="1098"/>
                </a:moveTo>
                <a:lnTo>
                  <a:pt x="6053670" y="514028"/>
                </a:lnTo>
                <a:lnTo>
                  <a:pt x="6053670" y="1254558"/>
                </a:lnTo>
                <a:lnTo>
                  <a:pt x="6053670" y="5581866"/>
                </a:lnTo>
                <a:lnTo>
                  <a:pt x="0" y="5581866"/>
                </a:lnTo>
                <a:lnTo>
                  <a:pt x="0" y="1249853"/>
                </a:lnTo>
                <a:lnTo>
                  <a:pt x="0" y="514028"/>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txBody>
          <a:bodyPr/>
          <a:lstStyle/>
          <a:p>
            <a:endParaRPr lang="en-US"/>
          </a:p>
        </p:txBody>
      </p:sp>
      <p:sp>
        <p:nvSpPr>
          <p:cNvPr id="84" name="Freeform 5">
            <a:extLst>
              <a:ext uri="{FF2B5EF4-FFF2-40B4-BE49-F238E27FC236}">
                <a16:creationId xmlns:a16="http://schemas.microsoft.com/office/drawing/2014/main" id="{B5C860C9-D4F9-4350-80DA-0D1CD36C7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14" name="TextBox 13">
            <a:extLst>
              <a:ext uri="{FF2B5EF4-FFF2-40B4-BE49-F238E27FC236}">
                <a16:creationId xmlns:a16="http://schemas.microsoft.com/office/drawing/2014/main" id="{1FDC4844-D7C7-4D72-83F0-C964F127828A}"/>
              </a:ext>
            </a:extLst>
          </p:cNvPr>
          <p:cNvSpPr txBox="1"/>
          <p:nvPr/>
        </p:nvSpPr>
        <p:spPr>
          <a:xfrm>
            <a:off x="639098" y="629265"/>
            <a:ext cx="5132438" cy="1622322"/>
          </a:xfrm>
          <a:prstGeom prst="rect">
            <a:avLst/>
          </a:prstGeom>
        </p:spPr>
        <p:txBody>
          <a:bodyPr vert="horz" lIns="91440" tIns="45720" rIns="91440" bIns="45720" rtlCol="0" anchor="ctr">
            <a:normAutofit/>
          </a:bodyPr>
          <a:lstStyle/>
          <a:p>
            <a:pPr>
              <a:spcBef>
                <a:spcPct val="0"/>
              </a:spcBef>
              <a:spcAft>
                <a:spcPts val="600"/>
              </a:spcAft>
            </a:pPr>
            <a:r>
              <a:rPr lang="en-US" sz="3600" b="0" i="0" u="sng" kern="1200">
                <a:solidFill>
                  <a:srgbClr val="EBEBEB"/>
                </a:solidFill>
                <a:latin typeface="+mj-lt"/>
                <a:ea typeface="+mj-ea"/>
                <a:cs typeface="+mj-cs"/>
              </a:rPr>
              <a:t>PROBLEM STATEMENT</a:t>
            </a:r>
          </a:p>
        </p:txBody>
      </p:sp>
      <p:pic>
        <p:nvPicPr>
          <p:cNvPr id="4" name="Picture 3" descr="A person sitting at a desk with a pencil and papers&#10;&#10;Description automatically generated">
            <a:extLst>
              <a:ext uri="{FF2B5EF4-FFF2-40B4-BE49-F238E27FC236}">
                <a16:creationId xmlns:a16="http://schemas.microsoft.com/office/drawing/2014/main" id="{1D0B4BFC-D0D2-B7EB-DBF4-C97385A0B0D7}"/>
              </a:ext>
            </a:extLst>
          </p:cNvPr>
          <p:cNvPicPr>
            <a:picLocks noChangeAspect="1"/>
          </p:cNvPicPr>
          <p:nvPr/>
        </p:nvPicPr>
        <p:blipFill>
          <a:blip r:embed="rId4"/>
          <a:srcRect l="1227" t="-439" r="38762" b="7385"/>
          <a:stretch/>
        </p:blipFill>
        <p:spPr>
          <a:xfrm>
            <a:off x="6714836" y="749983"/>
            <a:ext cx="4828707" cy="5375614"/>
          </a:xfrm>
          <a:prstGeom prst="rect">
            <a:avLst/>
          </a:prstGeom>
        </p:spPr>
      </p:pic>
      <p:sp>
        <p:nvSpPr>
          <p:cNvPr id="86" name="Rectangle 85">
            <a:extLst>
              <a:ext uri="{FF2B5EF4-FFF2-40B4-BE49-F238E27FC236}">
                <a16:creationId xmlns:a16="http://schemas.microsoft.com/office/drawing/2014/main" id="{538A90C8-AE0E-4EBA-9AF8-EEDB206020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TextBox 5">
            <a:extLst>
              <a:ext uri="{FF2B5EF4-FFF2-40B4-BE49-F238E27FC236}">
                <a16:creationId xmlns:a16="http://schemas.microsoft.com/office/drawing/2014/main" id="{473628D0-2A27-59EF-F27D-00278D7299D6}"/>
              </a:ext>
            </a:extLst>
          </p:cNvPr>
          <p:cNvSpPr txBox="1"/>
          <p:nvPr/>
        </p:nvSpPr>
        <p:spPr>
          <a:xfrm>
            <a:off x="639098" y="2418735"/>
            <a:ext cx="5132439" cy="3811742"/>
          </a:xfrm>
          <a:prstGeom prst="rect">
            <a:avLst/>
          </a:prstGeom>
        </p:spPr>
        <p:txBody>
          <a:bodyPr vert="horz" lIns="91440" tIns="45720" rIns="91440" bIns="45720" rtlCol="0" anchor="ctr">
            <a:normAutofit/>
          </a:bodyPr>
          <a:lstStyle/>
          <a:p>
            <a:pPr>
              <a:lnSpc>
                <a:spcPct val="90000"/>
              </a:lnSpc>
              <a:spcBef>
                <a:spcPts val="1000"/>
              </a:spcBef>
              <a:buClr>
                <a:schemeClr val="accent1"/>
              </a:buClr>
              <a:buSzPct val="80000"/>
              <a:buFont typeface="Wingdings 3" charset="2"/>
              <a:buChar char=""/>
            </a:pPr>
            <a:r>
              <a:rPr lang="en-US" dirty="0">
                <a:solidFill>
                  <a:srgbClr val="FFFFFF"/>
                </a:solidFill>
              </a:rPr>
              <a:t>AtliQ Grands, a renowned player in India’s luxury and business hotel industry for over two decades, is currently facing a significant challenge. Despite their longstanding presence, they are experiencing a decline in both market share and revenue, driven by increasing competition and internal management decisions. To reverse this trend, they aim to leverage business and data intelligence. Without an in-house team, AtliQ Grands plans to hire a third-party service provider to gain insights from their historical data and drive informed strategies.</a:t>
            </a:r>
          </a:p>
        </p:txBody>
      </p:sp>
      <p:cxnSp>
        <p:nvCxnSpPr>
          <p:cNvPr id="17" name="Straight Connector 16">
            <a:extLst>
              <a:ext uri="{FF2B5EF4-FFF2-40B4-BE49-F238E27FC236}">
                <a16:creationId xmlns:a16="http://schemas.microsoft.com/office/drawing/2014/main" id="{82488BE5-64D5-BD6F-3580-752C2EF3F1DF}"/>
              </a:ext>
            </a:extLst>
          </p:cNvPr>
          <p:cNvCxnSpPr/>
          <p:nvPr/>
        </p:nvCxnSpPr>
        <p:spPr>
          <a:xfrm>
            <a:off x="1449859" y="1853514"/>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9A8C1BE-7C91-637B-1302-4EC49153F8FF}"/>
              </a:ext>
            </a:extLst>
          </p:cNvPr>
          <p:cNvSpPr txBox="1"/>
          <p:nvPr/>
        </p:nvSpPr>
        <p:spPr>
          <a:xfrm>
            <a:off x="10836876" y="321276"/>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241821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60126"/>
    </mc:Choice>
    <mc:Fallback xmlns="">
      <p:transition spd="slow" advTm="60126"/>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rgbClr val="4A2956"/>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82488BE5-64D5-BD6F-3580-752C2EF3F1DF}"/>
              </a:ext>
            </a:extLst>
          </p:cNvPr>
          <p:cNvCxnSpPr/>
          <p:nvPr/>
        </p:nvCxnSpPr>
        <p:spPr>
          <a:xfrm>
            <a:off x="1449859" y="1853514"/>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3F9C92B-E929-1768-DB8C-072F98FE13C1}"/>
              </a:ext>
            </a:extLst>
          </p:cNvPr>
          <p:cNvSpPr txBox="1"/>
          <p:nvPr/>
        </p:nvSpPr>
        <p:spPr>
          <a:xfrm>
            <a:off x="753761" y="1186247"/>
            <a:ext cx="9627957" cy="5440913"/>
          </a:xfrm>
          <a:prstGeom prst="rect">
            <a:avLst/>
          </a:prstGeom>
          <a:noFill/>
        </p:spPr>
        <p:txBody>
          <a:bodyPr wrap="none" rtlCol="0">
            <a:spAutoFit/>
          </a:bodyPr>
          <a:lstStyle/>
          <a:p>
            <a:pPr>
              <a:lnSpc>
                <a:spcPct val="150000"/>
              </a:lnSpc>
              <a:buFont typeface="+mj-lt"/>
              <a:buAutoNum type="arabicPeriod"/>
            </a:pPr>
            <a:r>
              <a:rPr lang="en-IN" b="1" dirty="0">
                <a:solidFill>
                  <a:schemeClr val="accent2">
                    <a:lumMod val="20000"/>
                    <a:lumOff val="80000"/>
                  </a:schemeClr>
                </a:solidFill>
              </a:rPr>
              <a:t>Revenue</a:t>
            </a:r>
            <a:r>
              <a:rPr lang="en-IN" dirty="0">
                <a:solidFill>
                  <a:schemeClr val="accent2">
                    <a:lumMod val="20000"/>
                    <a:lumOff val="80000"/>
                  </a:schemeClr>
                </a:solidFill>
              </a:rPr>
              <a:t>: Total revenue realized from bookings.</a:t>
            </a:r>
          </a:p>
          <a:p>
            <a:pPr>
              <a:lnSpc>
                <a:spcPct val="150000"/>
              </a:lnSpc>
              <a:buFont typeface="+mj-lt"/>
              <a:buAutoNum type="arabicPeriod"/>
            </a:pPr>
            <a:r>
              <a:rPr lang="en-IN" b="1" dirty="0">
                <a:solidFill>
                  <a:schemeClr val="accent2">
                    <a:lumMod val="20000"/>
                    <a:lumOff val="80000"/>
                  </a:schemeClr>
                </a:solidFill>
              </a:rPr>
              <a:t>Total Bookings</a:t>
            </a:r>
            <a:r>
              <a:rPr lang="en-IN" dirty="0">
                <a:solidFill>
                  <a:schemeClr val="accent2">
                    <a:lumMod val="20000"/>
                    <a:lumOff val="80000"/>
                  </a:schemeClr>
                </a:solidFill>
              </a:rPr>
              <a:t>: Count of total bookings made across all hotels.</a:t>
            </a:r>
          </a:p>
          <a:p>
            <a:pPr>
              <a:lnSpc>
                <a:spcPct val="150000"/>
              </a:lnSpc>
              <a:buFont typeface="+mj-lt"/>
              <a:buAutoNum type="arabicPeriod"/>
            </a:pPr>
            <a:r>
              <a:rPr lang="en-IN" b="1" dirty="0">
                <a:solidFill>
                  <a:schemeClr val="accent2">
                    <a:lumMod val="20000"/>
                    <a:lumOff val="80000"/>
                  </a:schemeClr>
                </a:solidFill>
              </a:rPr>
              <a:t>Total Capacity</a:t>
            </a:r>
            <a:r>
              <a:rPr lang="en-IN" dirty="0">
                <a:solidFill>
                  <a:schemeClr val="accent2">
                    <a:lumMod val="20000"/>
                    <a:lumOff val="80000"/>
                  </a:schemeClr>
                </a:solidFill>
              </a:rPr>
              <a:t>: Total number of rooms available across all hotels.</a:t>
            </a:r>
          </a:p>
          <a:p>
            <a:pPr>
              <a:lnSpc>
                <a:spcPct val="150000"/>
              </a:lnSpc>
              <a:buFont typeface="+mj-lt"/>
              <a:buAutoNum type="arabicPeriod"/>
            </a:pPr>
            <a:r>
              <a:rPr lang="en-IN" b="1" dirty="0">
                <a:solidFill>
                  <a:schemeClr val="accent2">
                    <a:lumMod val="20000"/>
                    <a:lumOff val="80000"/>
                  </a:schemeClr>
                </a:solidFill>
              </a:rPr>
              <a:t>Total Successful Bookings</a:t>
            </a:r>
            <a:r>
              <a:rPr lang="en-IN" dirty="0">
                <a:solidFill>
                  <a:schemeClr val="accent2">
                    <a:lumMod val="20000"/>
                    <a:lumOff val="80000"/>
                  </a:schemeClr>
                </a:solidFill>
              </a:rPr>
              <a:t>: Total number of successful bookings.</a:t>
            </a:r>
          </a:p>
          <a:p>
            <a:pPr>
              <a:lnSpc>
                <a:spcPct val="150000"/>
              </a:lnSpc>
              <a:buFont typeface="+mj-lt"/>
              <a:buAutoNum type="arabicPeriod"/>
            </a:pPr>
            <a:r>
              <a:rPr lang="en-IN" b="1" dirty="0">
                <a:solidFill>
                  <a:schemeClr val="accent2">
                    <a:lumMod val="20000"/>
                    <a:lumOff val="80000"/>
                  </a:schemeClr>
                </a:solidFill>
              </a:rPr>
              <a:t>Occupancy %</a:t>
            </a:r>
            <a:r>
              <a:rPr lang="en-IN" dirty="0">
                <a:solidFill>
                  <a:schemeClr val="accent2">
                    <a:lumMod val="20000"/>
                    <a:lumOff val="80000"/>
                  </a:schemeClr>
                </a:solidFill>
              </a:rPr>
              <a:t>: Percentage of rooms occupied compared to the total capacity.</a:t>
            </a:r>
          </a:p>
          <a:p>
            <a:pPr>
              <a:lnSpc>
                <a:spcPct val="150000"/>
              </a:lnSpc>
              <a:buFont typeface="+mj-lt"/>
              <a:buAutoNum type="arabicPeriod"/>
            </a:pPr>
            <a:r>
              <a:rPr lang="en-IN" b="1" dirty="0">
                <a:solidFill>
                  <a:schemeClr val="accent2">
                    <a:lumMod val="20000"/>
                    <a:lumOff val="80000"/>
                  </a:schemeClr>
                </a:solidFill>
              </a:rPr>
              <a:t>Average Rating</a:t>
            </a:r>
            <a:r>
              <a:rPr lang="en-IN" dirty="0">
                <a:solidFill>
                  <a:schemeClr val="accent2">
                    <a:lumMod val="20000"/>
                    <a:lumOff val="80000"/>
                  </a:schemeClr>
                </a:solidFill>
              </a:rPr>
              <a:t>: Average customer rating for the hotels.</a:t>
            </a:r>
          </a:p>
          <a:p>
            <a:pPr>
              <a:lnSpc>
                <a:spcPct val="150000"/>
              </a:lnSpc>
              <a:buFont typeface="+mj-lt"/>
              <a:buAutoNum type="arabicPeriod"/>
            </a:pPr>
            <a:r>
              <a:rPr lang="en-IN" b="1" dirty="0">
                <a:solidFill>
                  <a:schemeClr val="accent2">
                    <a:lumMod val="20000"/>
                    <a:lumOff val="80000"/>
                  </a:schemeClr>
                </a:solidFill>
              </a:rPr>
              <a:t>No. of Days</a:t>
            </a:r>
            <a:r>
              <a:rPr lang="en-IN" dirty="0">
                <a:solidFill>
                  <a:schemeClr val="accent2">
                    <a:lumMod val="20000"/>
                    <a:lumOff val="80000"/>
                  </a:schemeClr>
                </a:solidFill>
              </a:rPr>
              <a:t>: Total number of days for which data is available.</a:t>
            </a:r>
          </a:p>
          <a:p>
            <a:pPr>
              <a:lnSpc>
                <a:spcPct val="150000"/>
              </a:lnSpc>
              <a:buFont typeface="+mj-lt"/>
              <a:buAutoNum type="arabicPeriod"/>
            </a:pPr>
            <a:r>
              <a:rPr lang="en-IN" b="1" dirty="0">
                <a:solidFill>
                  <a:schemeClr val="accent2">
                    <a:lumMod val="20000"/>
                    <a:lumOff val="80000"/>
                  </a:schemeClr>
                </a:solidFill>
              </a:rPr>
              <a:t>Total Cancelled Bookings</a:t>
            </a:r>
            <a:r>
              <a:rPr lang="en-IN" dirty="0">
                <a:solidFill>
                  <a:schemeClr val="accent2">
                    <a:lumMod val="20000"/>
                    <a:lumOff val="80000"/>
                  </a:schemeClr>
                </a:solidFill>
              </a:rPr>
              <a:t>: Total number of cancelled bookings.</a:t>
            </a:r>
          </a:p>
          <a:p>
            <a:pPr>
              <a:lnSpc>
                <a:spcPct val="150000"/>
              </a:lnSpc>
              <a:buFont typeface="+mj-lt"/>
              <a:buAutoNum type="arabicPeriod"/>
            </a:pPr>
            <a:r>
              <a:rPr lang="en-IN" b="1" dirty="0">
                <a:solidFill>
                  <a:schemeClr val="accent2">
                    <a:lumMod val="20000"/>
                    <a:lumOff val="80000"/>
                  </a:schemeClr>
                </a:solidFill>
              </a:rPr>
              <a:t>Cancellation %</a:t>
            </a:r>
            <a:r>
              <a:rPr lang="en-IN" dirty="0">
                <a:solidFill>
                  <a:schemeClr val="accent2">
                    <a:lumMod val="20000"/>
                    <a:lumOff val="80000"/>
                  </a:schemeClr>
                </a:solidFill>
              </a:rPr>
              <a:t>: Percentage of bookings that were cancelled.</a:t>
            </a:r>
          </a:p>
          <a:p>
            <a:pPr>
              <a:lnSpc>
                <a:spcPct val="150000"/>
              </a:lnSpc>
              <a:buFont typeface="+mj-lt"/>
              <a:buAutoNum type="arabicPeriod"/>
            </a:pPr>
            <a:r>
              <a:rPr lang="en-IN" b="1" dirty="0">
                <a:solidFill>
                  <a:schemeClr val="accent2">
                    <a:lumMod val="20000"/>
                    <a:lumOff val="80000"/>
                  </a:schemeClr>
                </a:solidFill>
              </a:rPr>
              <a:t>Total Checked Out</a:t>
            </a:r>
            <a:r>
              <a:rPr lang="en-IN" dirty="0">
                <a:solidFill>
                  <a:schemeClr val="accent2">
                    <a:lumMod val="20000"/>
                    <a:lumOff val="80000"/>
                  </a:schemeClr>
                </a:solidFill>
              </a:rPr>
              <a:t>: Total number of successful check-outs.</a:t>
            </a:r>
          </a:p>
          <a:p>
            <a:pPr>
              <a:lnSpc>
                <a:spcPct val="150000"/>
              </a:lnSpc>
              <a:buFont typeface="+mj-lt"/>
              <a:buAutoNum type="arabicPeriod"/>
            </a:pPr>
            <a:r>
              <a:rPr lang="en-IN" b="1" dirty="0">
                <a:solidFill>
                  <a:schemeClr val="accent2">
                    <a:lumMod val="20000"/>
                    <a:lumOff val="80000"/>
                  </a:schemeClr>
                </a:solidFill>
              </a:rPr>
              <a:t>Total No Show Bookings</a:t>
            </a:r>
            <a:r>
              <a:rPr lang="en-IN" dirty="0">
                <a:solidFill>
                  <a:schemeClr val="accent2">
                    <a:lumMod val="20000"/>
                    <a:lumOff val="80000"/>
                  </a:schemeClr>
                </a:solidFill>
              </a:rPr>
              <a:t>: Total bookings where customers did not show up.</a:t>
            </a:r>
          </a:p>
          <a:p>
            <a:pPr>
              <a:lnSpc>
                <a:spcPct val="150000"/>
              </a:lnSpc>
              <a:buFont typeface="+mj-lt"/>
              <a:buAutoNum type="arabicPeriod"/>
            </a:pPr>
            <a:r>
              <a:rPr lang="en-IN" b="1" dirty="0">
                <a:solidFill>
                  <a:schemeClr val="accent2">
                    <a:lumMod val="20000"/>
                    <a:lumOff val="80000"/>
                  </a:schemeClr>
                </a:solidFill>
              </a:rPr>
              <a:t>No Show Rate %</a:t>
            </a:r>
            <a:r>
              <a:rPr lang="en-IN" dirty="0">
                <a:solidFill>
                  <a:schemeClr val="accent2">
                    <a:lumMod val="20000"/>
                    <a:lumOff val="80000"/>
                  </a:schemeClr>
                </a:solidFill>
              </a:rPr>
              <a:t>: Percentage of no-show bookings relative to the total bookings.</a:t>
            </a:r>
          </a:p>
          <a:p>
            <a:pPr>
              <a:lnSpc>
                <a:spcPct val="150000"/>
              </a:lnSpc>
              <a:buFont typeface="+mj-lt"/>
              <a:buAutoNum type="arabicPeriod"/>
            </a:pPr>
            <a:r>
              <a:rPr lang="en-IN" b="1" dirty="0">
                <a:solidFill>
                  <a:schemeClr val="accent2">
                    <a:lumMod val="20000"/>
                    <a:lumOff val="80000"/>
                  </a:schemeClr>
                </a:solidFill>
              </a:rPr>
              <a:t>Booking % by Platform</a:t>
            </a:r>
            <a:r>
              <a:rPr lang="en-IN" dirty="0">
                <a:solidFill>
                  <a:schemeClr val="accent2">
                    <a:lumMod val="20000"/>
                    <a:lumOff val="80000"/>
                  </a:schemeClr>
                </a:solidFill>
              </a:rPr>
              <a:t>: Distribution of bookings across different booking platforms.</a:t>
            </a:r>
          </a:p>
        </p:txBody>
      </p:sp>
      <p:sp>
        <p:nvSpPr>
          <p:cNvPr id="4" name="TextBox 3">
            <a:extLst>
              <a:ext uri="{FF2B5EF4-FFF2-40B4-BE49-F238E27FC236}">
                <a16:creationId xmlns:a16="http://schemas.microsoft.com/office/drawing/2014/main" id="{7A5143CD-E0E9-0766-2FC8-354B69A74976}"/>
              </a:ext>
            </a:extLst>
          </p:cNvPr>
          <p:cNvSpPr txBox="1"/>
          <p:nvPr/>
        </p:nvSpPr>
        <p:spPr>
          <a:xfrm>
            <a:off x="626741" y="280406"/>
            <a:ext cx="9938286" cy="1260389"/>
          </a:xfrm>
          <a:prstGeom prst="rect">
            <a:avLst/>
          </a:prstGeom>
        </p:spPr>
        <p:txBody>
          <a:bodyPr vert="horz" lIns="91440" tIns="45720" rIns="91440" bIns="45720" rtlCol="0" anchor="ctr">
            <a:normAutofit/>
          </a:bodyPr>
          <a:lstStyle/>
          <a:p>
            <a:pPr>
              <a:spcBef>
                <a:spcPct val="0"/>
              </a:spcBef>
              <a:spcAft>
                <a:spcPts val="600"/>
              </a:spcAft>
            </a:pPr>
            <a:r>
              <a:rPr lang="en-US" sz="3600" b="1" i="1" u="sng" dirty="0">
                <a:solidFill>
                  <a:schemeClr val="accent3">
                    <a:lumMod val="20000"/>
                    <a:lumOff val="80000"/>
                  </a:schemeClr>
                </a:solidFill>
                <a:ea typeface="+mj-ea"/>
                <a:cs typeface="+mj-cs"/>
              </a:rPr>
              <a:t>UNDERSTANDING IMPORTANT TERMS</a:t>
            </a:r>
          </a:p>
        </p:txBody>
      </p:sp>
    </p:spTree>
    <p:extLst>
      <p:ext uri="{BB962C8B-B14F-4D97-AF65-F5344CB8AC3E}">
        <p14:creationId xmlns:p14="http://schemas.microsoft.com/office/powerpoint/2010/main" val="3110774278"/>
      </p:ext>
    </p:extLst>
  </p:cSld>
  <p:clrMapOvr>
    <a:masterClrMapping/>
  </p:clrMapOvr>
  <mc:AlternateContent xmlns:mc="http://schemas.openxmlformats.org/markup-compatibility/2006" xmlns:p14="http://schemas.microsoft.com/office/powerpoint/2010/main">
    <mc:Choice Requires="p14">
      <p:transition spd="slow" p14:dur="2000" advTm="147992"/>
    </mc:Choice>
    <mc:Fallback xmlns="">
      <p:transition spd="slow" advTm="147992"/>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rgbClr val="4A2956"/>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82488BE5-64D5-BD6F-3580-752C2EF3F1DF}"/>
              </a:ext>
            </a:extLst>
          </p:cNvPr>
          <p:cNvCxnSpPr/>
          <p:nvPr/>
        </p:nvCxnSpPr>
        <p:spPr>
          <a:xfrm>
            <a:off x="1449859" y="1853514"/>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3F9C92B-E929-1768-DB8C-072F98FE13C1}"/>
              </a:ext>
            </a:extLst>
          </p:cNvPr>
          <p:cNvSpPr txBox="1"/>
          <p:nvPr/>
        </p:nvSpPr>
        <p:spPr>
          <a:xfrm>
            <a:off x="333632" y="500794"/>
            <a:ext cx="11747157" cy="6271910"/>
          </a:xfrm>
          <a:prstGeom prst="rect">
            <a:avLst/>
          </a:prstGeom>
          <a:noFill/>
        </p:spPr>
        <p:txBody>
          <a:bodyPr wrap="square" rtlCol="0">
            <a:spAutoFit/>
          </a:bodyPr>
          <a:lstStyle/>
          <a:p>
            <a:pPr marL="342900" indent="-342900">
              <a:lnSpc>
                <a:spcPct val="150000"/>
              </a:lnSpc>
              <a:buFont typeface="+mj-lt"/>
              <a:buAutoNum type="arabicPeriod" startAt="14"/>
            </a:pPr>
            <a:r>
              <a:rPr lang="en-IN" b="1" dirty="0">
                <a:solidFill>
                  <a:schemeClr val="accent2">
                    <a:lumMod val="20000"/>
                    <a:lumOff val="80000"/>
                  </a:schemeClr>
                </a:solidFill>
              </a:rPr>
              <a:t>Booking % by Room Class</a:t>
            </a:r>
            <a:r>
              <a:rPr lang="en-IN" dirty="0">
                <a:solidFill>
                  <a:schemeClr val="accent2">
                    <a:lumMod val="20000"/>
                    <a:lumOff val="80000"/>
                  </a:schemeClr>
                </a:solidFill>
              </a:rPr>
              <a:t>: Distribution of bookings across various room classes (Standard, Elite, Premium, etc.).</a:t>
            </a:r>
          </a:p>
          <a:p>
            <a:pPr marL="342900" indent="-342900">
              <a:lnSpc>
                <a:spcPct val="150000"/>
              </a:lnSpc>
              <a:buFont typeface="+mj-lt"/>
              <a:buAutoNum type="arabicPeriod" startAt="14"/>
            </a:pPr>
            <a:r>
              <a:rPr lang="en-IN" b="1" dirty="0">
                <a:solidFill>
                  <a:schemeClr val="accent2">
                    <a:lumMod val="20000"/>
                    <a:lumOff val="80000"/>
                  </a:schemeClr>
                </a:solidFill>
              </a:rPr>
              <a:t>ADR (Average Daily Rate)</a:t>
            </a:r>
            <a:r>
              <a:rPr lang="en-IN" dirty="0">
                <a:solidFill>
                  <a:schemeClr val="accent2">
                    <a:lumMod val="20000"/>
                    <a:lumOff val="80000"/>
                  </a:schemeClr>
                </a:solidFill>
              </a:rPr>
              <a:t>: Average revenue generated per room sold.</a:t>
            </a:r>
          </a:p>
          <a:p>
            <a:pPr marL="342900" indent="-342900">
              <a:lnSpc>
                <a:spcPct val="150000"/>
              </a:lnSpc>
              <a:buFont typeface="+mj-lt"/>
              <a:buAutoNum type="arabicPeriod" startAt="14"/>
            </a:pPr>
            <a:r>
              <a:rPr lang="en-IN" b="1" dirty="0">
                <a:solidFill>
                  <a:schemeClr val="accent2">
                    <a:lumMod val="20000"/>
                    <a:lumOff val="80000"/>
                  </a:schemeClr>
                </a:solidFill>
              </a:rPr>
              <a:t>Realization %</a:t>
            </a:r>
            <a:r>
              <a:rPr lang="en-IN" dirty="0">
                <a:solidFill>
                  <a:schemeClr val="accent2">
                    <a:lumMod val="20000"/>
                    <a:lumOff val="80000"/>
                  </a:schemeClr>
                </a:solidFill>
              </a:rPr>
              <a:t>: Percentage of successful check-outs from total bookings.</a:t>
            </a:r>
          </a:p>
          <a:p>
            <a:pPr marL="342900" indent="-342900">
              <a:lnSpc>
                <a:spcPct val="150000"/>
              </a:lnSpc>
              <a:buFont typeface="+mj-lt"/>
              <a:buAutoNum type="arabicPeriod" startAt="14"/>
            </a:pPr>
            <a:r>
              <a:rPr lang="en-IN" b="1" dirty="0">
                <a:solidFill>
                  <a:schemeClr val="accent2">
                    <a:lumMod val="20000"/>
                    <a:lumOff val="80000"/>
                  </a:schemeClr>
                </a:solidFill>
              </a:rPr>
              <a:t>RevPAR (Revenue Per Available Room)</a:t>
            </a:r>
            <a:r>
              <a:rPr lang="en-IN" dirty="0">
                <a:solidFill>
                  <a:schemeClr val="accent2">
                    <a:lumMod val="20000"/>
                    <a:lumOff val="80000"/>
                  </a:schemeClr>
                </a:solidFill>
              </a:rPr>
              <a:t>: Average revenue generated per available room, regardless of occupancy.</a:t>
            </a:r>
          </a:p>
          <a:p>
            <a:pPr marL="342900" indent="-342900">
              <a:lnSpc>
                <a:spcPct val="150000"/>
              </a:lnSpc>
              <a:buFont typeface="+mj-lt"/>
              <a:buAutoNum type="arabicPeriod" startAt="14"/>
            </a:pPr>
            <a:r>
              <a:rPr lang="en-IN" b="1" dirty="0">
                <a:solidFill>
                  <a:schemeClr val="accent2">
                    <a:lumMod val="20000"/>
                    <a:lumOff val="80000"/>
                  </a:schemeClr>
                </a:solidFill>
              </a:rPr>
              <a:t>DBRN (Daily Booked Room Nights)</a:t>
            </a:r>
            <a:r>
              <a:rPr lang="en-IN" dirty="0">
                <a:solidFill>
                  <a:schemeClr val="accent2">
                    <a:lumMod val="20000"/>
                    <a:lumOff val="80000"/>
                  </a:schemeClr>
                </a:solidFill>
              </a:rPr>
              <a:t>: Average number of rooms booked per day over the given period.</a:t>
            </a:r>
          </a:p>
          <a:p>
            <a:pPr marL="342900" indent="-342900">
              <a:lnSpc>
                <a:spcPct val="150000"/>
              </a:lnSpc>
              <a:buFont typeface="+mj-lt"/>
              <a:buAutoNum type="arabicPeriod" startAt="14"/>
            </a:pPr>
            <a:r>
              <a:rPr lang="en-IN" b="1" dirty="0">
                <a:solidFill>
                  <a:schemeClr val="accent2">
                    <a:lumMod val="20000"/>
                    <a:lumOff val="80000"/>
                  </a:schemeClr>
                </a:solidFill>
              </a:rPr>
              <a:t>DSRN (Daily Sellable Room Nights)</a:t>
            </a:r>
            <a:r>
              <a:rPr lang="en-IN" dirty="0">
                <a:solidFill>
                  <a:schemeClr val="accent2">
                    <a:lumMod val="20000"/>
                    <a:lumOff val="80000"/>
                  </a:schemeClr>
                </a:solidFill>
              </a:rPr>
              <a:t>: Average number of rooms ready for sale per day.</a:t>
            </a:r>
          </a:p>
          <a:p>
            <a:pPr marL="342900" indent="-342900">
              <a:lnSpc>
                <a:spcPct val="150000"/>
              </a:lnSpc>
              <a:buFont typeface="+mj-lt"/>
              <a:buAutoNum type="arabicPeriod" startAt="14"/>
            </a:pPr>
            <a:r>
              <a:rPr lang="en-IN" b="1" dirty="0">
                <a:solidFill>
                  <a:schemeClr val="accent2">
                    <a:lumMod val="20000"/>
                    <a:lumOff val="80000"/>
                  </a:schemeClr>
                </a:solidFill>
              </a:rPr>
              <a:t>DURN (Daily Utilized Room Nights)</a:t>
            </a:r>
            <a:r>
              <a:rPr lang="en-IN" dirty="0">
                <a:solidFill>
                  <a:schemeClr val="accent2">
                    <a:lumMod val="20000"/>
                    <a:lumOff val="80000"/>
                  </a:schemeClr>
                </a:solidFill>
              </a:rPr>
              <a:t>: Average number of rooms actually utilized by customers per day.</a:t>
            </a:r>
          </a:p>
          <a:p>
            <a:pPr marL="342900" indent="-342900">
              <a:lnSpc>
                <a:spcPct val="150000"/>
              </a:lnSpc>
              <a:buFont typeface="+mj-lt"/>
              <a:buAutoNum type="arabicPeriod" startAt="14"/>
            </a:pPr>
            <a:r>
              <a:rPr lang="en-IN" b="1" dirty="0">
                <a:solidFill>
                  <a:schemeClr val="accent2">
                    <a:lumMod val="20000"/>
                    <a:lumOff val="80000"/>
                  </a:schemeClr>
                </a:solidFill>
              </a:rPr>
              <a:t>Revenue WoW Change %</a:t>
            </a:r>
            <a:r>
              <a:rPr lang="en-IN" dirty="0">
                <a:solidFill>
                  <a:schemeClr val="accent2">
                    <a:lumMod val="20000"/>
                    <a:lumOff val="80000"/>
                  </a:schemeClr>
                </a:solidFill>
              </a:rPr>
              <a:t>: Week-over-week percentage change in revenue.</a:t>
            </a:r>
          </a:p>
          <a:p>
            <a:pPr marL="342900" indent="-342900">
              <a:lnSpc>
                <a:spcPct val="150000"/>
              </a:lnSpc>
              <a:buFont typeface="+mj-lt"/>
              <a:buAutoNum type="arabicPeriod" startAt="14"/>
            </a:pPr>
            <a:r>
              <a:rPr lang="en-IN" b="1" dirty="0">
                <a:solidFill>
                  <a:schemeClr val="accent2">
                    <a:lumMod val="20000"/>
                    <a:lumOff val="80000"/>
                  </a:schemeClr>
                </a:solidFill>
              </a:rPr>
              <a:t>Occupancy WoW Change %</a:t>
            </a:r>
            <a:r>
              <a:rPr lang="en-IN" dirty="0">
                <a:solidFill>
                  <a:schemeClr val="accent2">
                    <a:lumMod val="20000"/>
                    <a:lumOff val="80000"/>
                  </a:schemeClr>
                </a:solidFill>
              </a:rPr>
              <a:t>: Week-over-week percentage change in occupancy rate.</a:t>
            </a:r>
          </a:p>
          <a:p>
            <a:pPr marL="342900" indent="-342900">
              <a:lnSpc>
                <a:spcPct val="150000"/>
              </a:lnSpc>
              <a:buFont typeface="+mj-lt"/>
              <a:buAutoNum type="arabicPeriod" startAt="14"/>
            </a:pPr>
            <a:r>
              <a:rPr lang="en-IN" b="1" dirty="0">
                <a:solidFill>
                  <a:schemeClr val="accent2">
                    <a:lumMod val="20000"/>
                    <a:lumOff val="80000"/>
                  </a:schemeClr>
                </a:solidFill>
              </a:rPr>
              <a:t>ADR WoW Change %</a:t>
            </a:r>
            <a:r>
              <a:rPr lang="en-IN" dirty="0">
                <a:solidFill>
                  <a:schemeClr val="accent2">
                    <a:lumMod val="20000"/>
                    <a:lumOff val="80000"/>
                  </a:schemeClr>
                </a:solidFill>
              </a:rPr>
              <a:t>: Week-over-week percentage change in average daily rate.</a:t>
            </a:r>
          </a:p>
          <a:p>
            <a:pPr marL="342900" indent="-342900">
              <a:lnSpc>
                <a:spcPct val="150000"/>
              </a:lnSpc>
              <a:buFont typeface="+mj-lt"/>
              <a:buAutoNum type="arabicPeriod" startAt="14"/>
            </a:pPr>
            <a:r>
              <a:rPr lang="en-IN" b="1" dirty="0">
                <a:solidFill>
                  <a:schemeClr val="accent2">
                    <a:lumMod val="20000"/>
                    <a:lumOff val="80000"/>
                  </a:schemeClr>
                </a:solidFill>
              </a:rPr>
              <a:t>RevPAR WoW Change %</a:t>
            </a:r>
            <a:r>
              <a:rPr lang="en-IN" dirty="0">
                <a:solidFill>
                  <a:schemeClr val="accent2">
                    <a:lumMod val="20000"/>
                    <a:lumOff val="80000"/>
                  </a:schemeClr>
                </a:solidFill>
              </a:rPr>
              <a:t>: Week-over-week percentage change in revenue per available room.</a:t>
            </a:r>
          </a:p>
          <a:p>
            <a:pPr marL="342900" indent="-342900">
              <a:lnSpc>
                <a:spcPct val="150000"/>
              </a:lnSpc>
              <a:buFont typeface="+mj-lt"/>
              <a:buAutoNum type="arabicPeriod" startAt="14"/>
            </a:pPr>
            <a:r>
              <a:rPr lang="en-IN" b="1" dirty="0">
                <a:solidFill>
                  <a:schemeClr val="accent2">
                    <a:lumMod val="20000"/>
                    <a:lumOff val="80000"/>
                  </a:schemeClr>
                </a:solidFill>
              </a:rPr>
              <a:t>Realization WoW Change %</a:t>
            </a:r>
            <a:r>
              <a:rPr lang="en-IN" dirty="0">
                <a:solidFill>
                  <a:schemeClr val="accent2">
                    <a:lumMod val="20000"/>
                    <a:lumOff val="80000"/>
                  </a:schemeClr>
                </a:solidFill>
              </a:rPr>
              <a:t>: Week-over-week percentage change in the realization rate.</a:t>
            </a:r>
          </a:p>
          <a:p>
            <a:pPr marL="342900" indent="-342900">
              <a:lnSpc>
                <a:spcPct val="150000"/>
              </a:lnSpc>
              <a:buFont typeface="+mj-lt"/>
              <a:buAutoNum type="arabicPeriod" startAt="14"/>
            </a:pPr>
            <a:r>
              <a:rPr lang="en-IN" b="1" dirty="0">
                <a:solidFill>
                  <a:schemeClr val="accent2">
                    <a:lumMod val="20000"/>
                    <a:lumOff val="80000"/>
                  </a:schemeClr>
                </a:solidFill>
              </a:rPr>
              <a:t>DSRN WoW Change %</a:t>
            </a:r>
            <a:r>
              <a:rPr lang="en-IN" dirty="0">
                <a:solidFill>
                  <a:schemeClr val="accent2">
                    <a:lumMod val="20000"/>
                    <a:lumOff val="80000"/>
                  </a:schemeClr>
                </a:solidFill>
              </a:rPr>
              <a:t>: Week-over-week percentage change in sellable room nights.</a:t>
            </a:r>
          </a:p>
        </p:txBody>
      </p:sp>
    </p:spTree>
    <p:extLst>
      <p:ext uri="{BB962C8B-B14F-4D97-AF65-F5344CB8AC3E}">
        <p14:creationId xmlns:p14="http://schemas.microsoft.com/office/powerpoint/2010/main" val="869468499"/>
      </p:ext>
    </p:extLst>
  </p:cSld>
  <p:clrMapOvr>
    <a:masterClrMapping/>
  </p:clrMapOvr>
  <mc:AlternateContent xmlns:mc="http://schemas.openxmlformats.org/markup-compatibility/2006" xmlns:p14="http://schemas.microsoft.com/office/powerpoint/2010/main">
    <mc:Choice Requires="p14">
      <p:transition spd="slow" p14:dur="2000" advTm="139286"/>
    </mc:Choice>
    <mc:Fallback xmlns="">
      <p:transition spd="slow" advTm="139286"/>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Madison</Template>
  <TotalTime>4161</TotalTime>
  <Words>2758</Words>
  <Application>Microsoft Macintosh PowerPoint</Application>
  <PresentationFormat>Widescreen</PresentationFormat>
  <Paragraphs>177</Paragraphs>
  <Slides>13</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ACADEMY ENGRAVED LET PLAIN:1.0</vt:lpstr>
      <vt:lpstr>Aptos</vt:lpstr>
      <vt:lpstr>Arial</vt:lpstr>
      <vt:lpstr>Calibri</vt:lpstr>
      <vt:lpstr>Century Gothic</vt:lpstr>
      <vt:lpstr>Tahoma</vt:lpstr>
      <vt:lpstr>Wingdings</vt:lpstr>
      <vt:lpstr>Wingdings 3</vt:lpstr>
      <vt:lpstr>Ion Boardroom</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Raj, Ravi (राज, रवि)</dc:creator>
  <cp:lastModifiedBy>Raj, Ravi (राज, रवि)</cp:lastModifiedBy>
  <cp:revision>5</cp:revision>
  <dcterms:created xsi:type="dcterms:W3CDTF">2024-09-19T06:58:57Z</dcterms:created>
  <dcterms:modified xsi:type="dcterms:W3CDTF">2024-09-27T09:19:36Z</dcterms:modified>
</cp:coreProperties>
</file>